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8" r:id="rId3"/>
    <p:sldId id="259" r:id="rId4"/>
    <p:sldId id="260" r:id="rId5"/>
    <p:sldId id="264" r:id="rId6"/>
    <p:sldId id="268" r:id="rId7"/>
    <p:sldId id="269" r:id="rId8"/>
    <p:sldId id="272" r:id="rId9"/>
    <p:sldId id="277" r:id="rId10"/>
    <p:sldId id="280" r:id="rId1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E0254-F555-1366-70B9-8ED51111E3F7}" v="200" dt="2022-11-07T15:18:21.596"/>
    <p1510:client id="{0F8CA92A-5EAB-022F-26D1-54A8D1C7055F}" v="16" dt="2022-11-05T17:27:55.194"/>
    <p1510:client id="{197F92BF-2093-431A-8AB0-81FAC3B0A93C}" v="2514" dt="2022-11-05T16:17:35.438"/>
    <p1510:client id="{383EE766-0892-E2B4-5FAB-C0687041B945}" v="119" dt="2022-11-10T17:58:56.252"/>
    <p1510:client id="{410A06DB-D973-4124-7AD6-CD4B4865ADB7}" v="921" dt="2022-11-08T15:49:55.093"/>
    <p1510:client id="{4C12A94E-6641-855D-B2E5-E89B73CBA0FA}" v="26" dt="2022-11-09T13:31:37.711"/>
    <p1510:client id="{62459E09-F9D2-9D20-1A7A-B816894B65E6}" v="4" dt="2022-11-07T20:12:34.692"/>
    <p1510:client id="{681B3A63-B07E-031C-A51D-9C9CA8122575}" v="647" dt="2022-11-11T12:41:37.334"/>
    <p1510:client id="{EBB71321-1F6E-DD2F-359C-FE94B9ED6483}" v="25" dt="2022-11-06T14:01:41.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3" d="100"/>
          <a:sy n="83" d="100"/>
        </p:scale>
        <p:origin x="46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11535-E5ED-43F2-A4DE-FE32D532B84A}" type="datetimeFigureOut">
              <a:t>11/30/2022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DE92C-F971-4066-AD08-F5AAEFE20DAD}" type="slidenum">
              <a:t>‹#›</a:t>
            </a:fld>
            <a:endParaRPr lang="en-GB"/>
          </a:p>
        </p:txBody>
      </p:sp>
    </p:spTree>
    <p:extLst>
      <p:ext uri="{BB962C8B-B14F-4D97-AF65-F5344CB8AC3E}">
        <p14:creationId xmlns:p14="http://schemas.microsoft.com/office/powerpoint/2010/main" val="52738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Emotional Expressiveness is important in animation para as </a:t>
            </a:r>
            <a:r>
              <a:rPr lang="en-US" dirty="0" err="1">
                <a:cs typeface="Calibri"/>
              </a:rPr>
              <a:t>fazer</a:t>
            </a:r>
            <a:r>
              <a:rPr lang="en-US" dirty="0">
                <a:cs typeface="Calibri"/>
              </a:rPr>
              <a:t> </a:t>
            </a:r>
            <a:r>
              <a:rPr lang="en-US" dirty="0" err="1">
                <a:cs typeface="Calibri"/>
              </a:rPr>
              <a:t>crediveis</a:t>
            </a:r>
            <a:r>
              <a:rPr lang="en-US" dirty="0">
                <a:cs typeface="Calibri"/>
              </a:rPr>
              <a:t>, e </a:t>
            </a:r>
            <a:r>
              <a:rPr lang="en-US" dirty="0" err="1">
                <a:cs typeface="Calibri"/>
              </a:rPr>
              <a:t>criar</a:t>
            </a:r>
            <a:r>
              <a:rPr lang="en-US" dirty="0">
                <a:cs typeface="Calibri"/>
              </a:rPr>
              <a:t> </a:t>
            </a:r>
            <a:r>
              <a:rPr lang="en-US" dirty="0" err="1">
                <a:cs typeface="Calibri"/>
              </a:rPr>
              <a:t>impacto</a:t>
            </a:r>
            <a:r>
              <a:rPr lang="en-US" dirty="0">
                <a:cs typeface="Calibri"/>
              </a:rPr>
              <a:t> no </a:t>
            </a:r>
            <a:r>
              <a:rPr lang="en-US" dirty="0" err="1">
                <a:cs typeface="Calibri"/>
              </a:rPr>
              <a:t>visualizador</a:t>
            </a:r>
          </a:p>
          <a:p>
            <a:r>
              <a:rPr lang="en-US" dirty="0">
                <a:cs typeface="Calibri"/>
              </a:rPr>
              <a:t>2. </a:t>
            </a:r>
            <a:r>
              <a:rPr lang="en-US" dirty="0" err="1">
                <a:cs typeface="Calibri"/>
              </a:rPr>
              <a:t>Expressao</a:t>
            </a:r>
            <a:r>
              <a:rPr lang="en-US" dirty="0">
                <a:cs typeface="Calibri"/>
              </a:rPr>
              <a:t> </a:t>
            </a:r>
            <a:r>
              <a:rPr lang="en-US" dirty="0" err="1">
                <a:cs typeface="Calibri"/>
              </a:rPr>
              <a:t>Emocional</a:t>
            </a:r>
            <a:r>
              <a:rPr lang="en-US" dirty="0">
                <a:cs typeface="Calibri"/>
              </a:rPr>
              <a:t> </a:t>
            </a:r>
            <a:r>
              <a:rPr lang="en-US" dirty="0" err="1">
                <a:cs typeface="Calibri"/>
              </a:rPr>
              <a:t>pode</a:t>
            </a:r>
            <a:r>
              <a:rPr lang="en-US" dirty="0">
                <a:cs typeface="Calibri"/>
              </a:rPr>
              <a:t> ser </a:t>
            </a:r>
            <a:r>
              <a:rPr lang="en-US" dirty="0" err="1">
                <a:cs typeface="Calibri"/>
              </a:rPr>
              <a:t>feita</a:t>
            </a:r>
            <a:r>
              <a:rPr lang="en-US" dirty="0">
                <a:cs typeface="Calibri"/>
              </a:rPr>
              <a:t> </a:t>
            </a:r>
            <a:r>
              <a:rPr lang="en-US" dirty="0" err="1">
                <a:cs typeface="Calibri"/>
              </a:rPr>
              <a:t>por</a:t>
            </a:r>
            <a:r>
              <a:rPr lang="en-US" dirty="0">
                <a:cs typeface="Calibri"/>
              </a:rPr>
              <a:t> </a:t>
            </a:r>
            <a:r>
              <a:rPr lang="en-US" dirty="0" err="1">
                <a:cs typeface="Calibri"/>
              </a:rPr>
              <a:t>expressao</a:t>
            </a:r>
            <a:r>
              <a:rPr lang="en-US" dirty="0">
                <a:cs typeface="Calibri"/>
              </a:rPr>
              <a:t> facial, </a:t>
            </a:r>
            <a:r>
              <a:rPr lang="en-US" dirty="0" err="1">
                <a:cs typeface="Calibri"/>
              </a:rPr>
              <a:t>voz</a:t>
            </a:r>
            <a:r>
              <a:rPr lang="en-US" dirty="0">
                <a:cs typeface="Calibri"/>
              </a:rPr>
              <a:t>, </a:t>
            </a:r>
            <a:r>
              <a:rPr lang="en-US" dirty="0" err="1">
                <a:cs typeface="Calibri"/>
              </a:rPr>
              <a:t>ou</a:t>
            </a:r>
            <a:r>
              <a:rPr lang="en-US" dirty="0">
                <a:cs typeface="Calibri"/>
              </a:rPr>
              <a:t>, no </a:t>
            </a:r>
            <a:r>
              <a:rPr lang="en-US" dirty="0" err="1">
                <a:cs typeface="Calibri"/>
              </a:rPr>
              <a:t>nosso</a:t>
            </a:r>
            <a:r>
              <a:rPr lang="en-US" dirty="0">
                <a:cs typeface="Calibri"/>
              </a:rPr>
              <a:t> </a:t>
            </a:r>
            <a:r>
              <a:rPr lang="en-US" dirty="0" err="1">
                <a:cs typeface="Calibri"/>
              </a:rPr>
              <a:t>caso</a:t>
            </a:r>
            <a:r>
              <a:rPr lang="en-US" dirty="0">
                <a:cs typeface="Calibri"/>
              </a:rPr>
              <a:t>, </a:t>
            </a:r>
            <a:r>
              <a:rPr lang="en-US" dirty="0" err="1">
                <a:cs typeface="Calibri"/>
              </a:rPr>
              <a:t>Linguagem</a:t>
            </a:r>
            <a:r>
              <a:rPr lang="en-US" dirty="0">
                <a:cs typeface="Calibri"/>
              </a:rPr>
              <a:t> Corporal</a:t>
            </a:r>
          </a:p>
          <a:p>
            <a:r>
              <a:rPr lang="en-US" dirty="0">
                <a:cs typeface="Calibri"/>
              </a:rPr>
              <a:t>3. </a:t>
            </a:r>
            <a:r>
              <a:rPr lang="en-US" dirty="0" err="1">
                <a:cs typeface="Calibri"/>
              </a:rPr>
              <a:t>Exemplo</a:t>
            </a:r>
            <a:r>
              <a:rPr lang="en-US" dirty="0">
                <a:cs typeface="Calibri"/>
              </a:rPr>
              <a:t> do Sims 4</a:t>
            </a:r>
          </a:p>
        </p:txBody>
      </p:sp>
      <p:sp>
        <p:nvSpPr>
          <p:cNvPr id="4" name="Slide Number Placeholder 3"/>
          <p:cNvSpPr>
            <a:spLocks noGrp="1"/>
          </p:cNvSpPr>
          <p:nvPr>
            <p:ph type="sldNum" sz="quarter" idx="5"/>
          </p:nvPr>
        </p:nvSpPr>
        <p:spPr/>
        <p:txBody>
          <a:bodyPr/>
          <a:lstStyle/>
          <a:p>
            <a:fld id="{179DE92C-F971-4066-AD08-F5AAEFE20DAD}" type="slidenum">
              <a:t>2</a:t>
            </a:fld>
            <a:endParaRPr lang="en-GB"/>
          </a:p>
        </p:txBody>
      </p:sp>
    </p:spTree>
    <p:extLst>
      <p:ext uri="{BB962C8B-B14F-4D97-AF65-F5344CB8AC3E}">
        <p14:creationId xmlns:p14="http://schemas.microsoft.com/office/powerpoint/2010/main" val="1340945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For each new emotion the character has to convey, a new variant animation of the baseline has to be created</a:t>
            </a:r>
          </a:p>
          <a:p>
            <a:r>
              <a:rPr lang="en-US" dirty="0">
                <a:cs typeface="Calibri"/>
              </a:rPr>
              <a:t>2. Problem persists on both conventional computer animation using mocap references AND automatically generated motions</a:t>
            </a:r>
          </a:p>
          <a:p>
            <a:r>
              <a:rPr lang="en-US" dirty="0">
                <a:cs typeface="Calibri"/>
              </a:rPr>
              <a:t>3. This has to be repeated for every different motion</a:t>
            </a:r>
          </a:p>
          <a:p>
            <a:r>
              <a:rPr lang="en-US" dirty="0">
                <a:cs typeface="Calibri"/>
              </a:rPr>
              <a:t>4. Not scalable -&gt; The more emotions the more animations for each motion. The more motions, the more the animation stacks</a:t>
            </a:r>
          </a:p>
          <a:p>
            <a:r>
              <a:rPr lang="en-US" dirty="0">
                <a:cs typeface="Calibri"/>
              </a:rPr>
              <a:t>5. Time Consuming/Expensive/Needs reference mocap to be available</a:t>
            </a:r>
          </a:p>
        </p:txBody>
      </p:sp>
      <p:sp>
        <p:nvSpPr>
          <p:cNvPr id="4" name="Slide Number Placeholder 3"/>
          <p:cNvSpPr>
            <a:spLocks noGrp="1"/>
          </p:cNvSpPr>
          <p:nvPr>
            <p:ph type="sldNum" sz="quarter" idx="5"/>
          </p:nvPr>
        </p:nvSpPr>
        <p:spPr/>
        <p:txBody>
          <a:bodyPr/>
          <a:lstStyle/>
          <a:p>
            <a:fld id="{179DE92C-F971-4066-AD08-F5AAEFE20DAD}" type="slidenum">
              <a:t>3</a:t>
            </a:fld>
            <a:endParaRPr lang="en-GB"/>
          </a:p>
        </p:txBody>
      </p:sp>
    </p:spTree>
    <p:extLst>
      <p:ext uri="{BB962C8B-B14F-4D97-AF65-F5344CB8AC3E}">
        <p14:creationId xmlns:p14="http://schemas.microsoft.com/office/powerpoint/2010/main" val="6931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To solve this problem we propose the Emotionally Expressive Motion Controller Framework</a:t>
            </a:r>
          </a:p>
          <a:p>
            <a:r>
              <a:rPr lang="en-US" dirty="0">
                <a:cs typeface="Calibri"/>
              </a:rPr>
              <a:t>2. Tool that allows for both Emotional Prediction and Emotionally Expressive Motion Synthesis in Real Time, without the need of any additional data</a:t>
            </a:r>
          </a:p>
          <a:p>
            <a:r>
              <a:rPr lang="en-US" dirty="0">
                <a:cs typeface="Calibri"/>
              </a:rPr>
              <a:t>3. System uses a combination of Laban Movement Analysis and Machine Learning in order to, not only predict the character's current emotional coordinates in the Pleasure Arousal Dominance model,</a:t>
            </a:r>
          </a:p>
          <a:p>
            <a:r>
              <a:rPr lang="en-US" dirty="0">
                <a:cs typeface="Calibri"/>
              </a:rPr>
              <a:t>But also to allow new desired emotions to be specified, with the system synthesizing and altering the character's motion in real time to convey the new emotion</a:t>
            </a:r>
          </a:p>
          <a:p>
            <a:r>
              <a:rPr lang="en-US" dirty="0">
                <a:cs typeface="Calibri"/>
              </a:rPr>
              <a:t>4. System works with both conventional, mocap-drive Kinematic computer animation and policy-based physics enabled animations generated by state of the art DRL Systems</a:t>
            </a:r>
          </a:p>
          <a:p>
            <a:r>
              <a:rPr lang="en-US" dirty="0">
                <a:cs typeface="Calibri"/>
              </a:rPr>
              <a:t>5. Work has been accepted for publishing at IEEE International Symposium of Multimedia</a:t>
            </a:r>
          </a:p>
          <a:p>
            <a:r>
              <a:rPr lang="en-US" dirty="0">
                <a:cs typeface="Calibri"/>
              </a:rPr>
              <a:t>6. Parallel work is being developed and prepared for publishing in the Virtual Reality Journal</a:t>
            </a: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4</a:t>
            </a:fld>
            <a:endParaRPr lang="en-GB"/>
          </a:p>
        </p:txBody>
      </p:sp>
    </p:spTree>
    <p:extLst>
      <p:ext uri="{BB962C8B-B14F-4D97-AF65-F5344CB8AC3E}">
        <p14:creationId xmlns:p14="http://schemas.microsoft.com/office/powerpoint/2010/main" val="2733783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Emotionally Expressive Motion Controller Framework can be divided into 2 main subsystems – The Emotion Classification and The Emotionally Expressive Motion Synthesis</a:t>
            </a:r>
          </a:p>
          <a:p>
            <a:r>
              <a:rPr lang="en-US" dirty="0">
                <a:cs typeface="Calibri"/>
              </a:rPr>
              <a:t>2. </a:t>
            </a:r>
            <a:r>
              <a:rPr lang="en-US" dirty="0"/>
              <a:t>For Emotion Classification, the system begins by computing a set of LMA features from the frame data extracted from the character. These features are then fed to the Emotion Classifier module which outputs the predicted PAD coordinates.</a:t>
            </a:r>
            <a:endParaRPr lang="en-US" dirty="0">
              <a:cs typeface="Calibri"/>
            </a:endParaRPr>
          </a:p>
          <a:p>
            <a:r>
              <a:rPr lang="en-US" dirty="0">
                <a:cs typeface="Calibri"/>
              </a:rPr>
              <a:t>3. </a:t>
            </a:r>
            <a:r>
              <a:rPr lang="en-US" dirty="0"/>
              <a:t>When new desired PAD coordinates are specified they first get converted into a set of LMA Features. This is then given to the Motion Synthesis module which computes new desired joint positions that are then used by the Inverse Kinematics Solver to generate the character's new pose.</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5</a:t>
            </a:fld>
            <a:endParaRPr lang="en-GB"/>
          </a:p>
        </p:txBody>
      </p:sp>
    </p:spTree>
    <p:extLst>
      <p:ext uri="{BB962C8B-B14F-4D97-AF65-F5344CB8AC3E}">
        <p14:creationId xmlns:p14="http://schemas.microsoft.com/office/powerpoint/2010/main" val="395590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Using the LMA To PAD Regressors the Emotion Classifier can then predict the character's emotion in real time.</a:t>
            </a:r>
          </a:p>
          <a:p>
            <a:r>
              <a:rPr lang="en-US" dirty="0">
                <a:cs typeface="Calibri"/>
              </a:rPr>
              <a:t>2. During the course of the animation the LMA Features extracted by the LMA Feature Extractor are buffered. When 10 sets are stored a new multi threaded process</a:t>
            </a:r>
          </a:p>
          <a:p>
            <a:r>
              <a:rPr lang="en-US" dirty="0">
                <a:cs typeface="Calibri"/>
              </a:rPr>
              <a:t>Is started. This process will predict the emotion of each stored set, compute the average and output it. The individual predictions are also stored internally</a:t>
            </a:r>
          </a:p>
          <a:p>
            <a:r>
              <a:rPr lang="en-US" dirty="0">
                <a:cs typeface="Calibri"/>
              </a:rPr>
              <a:t>3. At the end of the animation, we use the stored predictions to make a prediction of the animation's overall emotion using a weighted average, giving more weight</a:t>
            </a:r>
          </a:p>
          <a:p>
            <a:r>
              <a:rPr lang="en-US" dirty="0">
                <a:cs typeface="Calibri"/>
              </a:rPr>
              <a:t>To the highest absolute values for each emotion. The idea behind this is that during the course of the animation the emotional intensity of the character can vary,</a:t>
            </a:r>
          </a:p>
          <a:p>
            <a:r>
              <a:rPr lang="en-US" dirty="0">
                <a:cs typeface="Calibri"/>
              </a:rPr>
              <a:t>But it will at some point reach a peak, or valley, value, indicative of the true emotion the character is trying to convey.</a:t>
            </a:r>
          </a:p>
          <a:p>
            <a:r>
              <a:rPr lang="en-US" dirty="0">
                <a:cs typeface="Calibri"/>
              </a:rPr>
              <a:t>4. We can see her the results of our emotional prediction displayed on the showcase GUI and the fact that this process has a pretty much null performance impact on </a:t>
            </a:r>
          </a:p>
          <a:p>
            <a:r>
              <a:rPr lang="en-US" dirty="0">
                <a:cs typeface="Calibri"/>
              </a:rPr>
              <a:t>the animation's showcase.</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6</a:t>
            </a:fld>
            <a:endParaRPr lang="en-GB"/>
          </a:p>
        </p:txBody>
      </p:sp>
    </p:spTree>
    <p:extLst>
      <p:ext uri="{BB962C8B-B14F-4D97-AF65-F5344CB8AC3E}">
        <p14:creationId xmlns:p14="http://schemas.microsoft.com/office/powerpoint/2010/main" val="264483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So now for the actual process of motion synthesis. During the baseline animation's first playback all LMA Features computed by the LMA Feature Extractor are stored internally</a:t>
            </a:r>
          </a:p>
          <a:p>
            <a:r>
              <a:rPr lang="en-US" dirty="0">
                <a:cs typeface="Calibri"/>
              </a:rPr>
              <a:t>So that we always have the Baseline LMA Features.</a:t>
            </a:r>
            <a:endParaRPr lang="en-US" dirty="0"/>
          </a:p>
          <a:p>
            <a:r>
              <a:rPr lang="en-US" dirty="0"/>
              <a:t>2. When new coordinates get specified the system begins by using either PAD To LMA methodologies to generate a new</a:t>
            </a:r>
            <a:endParaRPr lang="en-US" dirty="0">
              <a:cs typeface="Calibri" panose="020F0502020204030204"/>
            </a:endParaRPr>
          </a:p>
          <a:p>
            <a:r>
              <a:rPr lang="en-US" dirty="0">
                <a:cs typeface="Calibri" panose="020F0502020204030204"/>
              </a:rPr>
              <a:t>Set of LMA Features</a:t>
            </a:r>
          </a:p>
          <a:p>
            <a:r>
              <a:rPr lang="en-US" dirty="0">
                <a:cs typeface="Calibri" panose="020F0502020204030204"/>
              </a:rPr>
              <a:t>3. Then the Motion Synthesis module starts a new multi threaded process. This module uses a set of 6 heuristic rules to determine new core joint positions/rotations for the character.</a:t>
            </a:r>
          </a:p>
          <a:p>
            <a:r>
              <a:rPr lang="en-US" dirty="0">
                <a:cs typeface="Calibri" panose="020F0502020204030204"/>
              </a:rPr>
              <a:t>The core joints include the Hips, Chest, Hands, Elbows, Feet and Neck. We focused primarily on upper body joints since studies have proven that these are the main joints used for emotional</a:t>
            </a:r>
          </a:p>
          <a:p>
            <a:r>
              <a:rPr lang="en-US" dirty="0">
                <a:cs typeface="Calibri" panose="020F0502020204030204"/>
              </a:rPr>
              <a:t>Expression, whilst lower body joints are mainly used for stabilization. Each rule has a coefficient and a set of features associated with the joint it is trying to change.</a:t>
            </a:r>
          </a:p>
          <a:p>
            <a:r>
              <a:rPr lang="en-US" dirty="0">
                <a:cs typeface="Calibri" panose="020F0502020204030204"/>
              </a:rPr>
              <a:t>4. The idea behind each rule is basically to modify the character's joint in order to bring its LMA Features closer to the generated ones. To do so, each rule has coefficients which act as</a:t>
            </a:r>
          </a:p>
          <a:p>
            <a:r>
              <a:rPr lang="en-US" dirty="0">
                <a:cs typeface="Calibri" panose="020F0502020204030204"/>
              </a:rPr>
              <a:t>A value representative of the difference between the generated and baseline subset of LMA Features for that rule. </a:t>
            </a:r>
          </a:p>
          <a:p>
            <a:r>
              <a:rPr lang="en-US" dirty="0">
                <a:cs typeface="Calibri" panose="020F0502020204030204"/>
              </a:rPr>
              <a:t>5. Whenever new LMA Features are generated, we first compute the coefficients for each rule. These coefficients are computed as the value that minimizes the error</a:t>
            </a:r>
          </a:p>
          <a:p>
            <a:r>
              <a:rPr lang="en-US" dirty="0">
                <a:cs typeface="Calibri" panose="020F0502020204030204"/>
              </a:rPr>
              <a:t>Between each rule's subset of LMA Features. This basically boils down to an optimization process of minimizing this equation for coefficient c</a:t>
            </a:r>
          </a:p>
          <a:p>
            <a:r>
              <a:rPr lang="en-US" dirty="0">
                <a:cs typeface="Calibri" panose="020F0502020204030204"/>
              </a:rPr>
              <a:t>which is solved using Powells method. Each coefficient is initialized at 1.0.</a:t>
            </a:r>
            <a:endParaRPr lang="en-US" dirty="0"/>
          </a:p>
          <a:p>
            <a:r>
              <a:rPr lang="en-US" dirty="0">
                <a:cs typeface="Calibri"/>
              </a:rPr>
              <a:t>6. After having the coefficients each rule can be called to generate the new joint positions sequentially by modifying the baseline's. This can be done either as a batch, where we generate the new</a:t>
            </a:r>
          </a:p>
          <a:p>
            <a:r>
              <a:rPr lang="en-US" dirty="0">
                <a:cs typeface="Calibri"/>
              </a:rPr>
              <a:t>Set of joint positions and rotations for each of the character's poses at once, or every single frame. It should be noted that the batch method only works when we have</a:t>
            </a:r>
          </a:p>
          <a:p>
            <a:r>
              <a:rPr lang="en-US" dirty="0">
                <a:cs typeface="Calibri"/>
              </a:rPr>
              <a:t>A Kinematic character controller, which gives us access to the character's pose at every keyframe, meaning we can generate the new positions for every one of them at once. This is not the case</a:t>
            </a:r>
          </a:p>
          <a:p>
            <a:r>
              <a:rPr lang="en-US" dirty="0">
                <a:cs typeface="Calibri"/>
              </a:rPr>
              <a:t>For learned policy-based physics-enabled controllers which generate the character's pose at every frame, meaning we have to compute the modifications right after the pose is generated.</a:t>
            </a:r>
          </a:p>
        </p:txBody>
      </p:sp>
      <p:sp>
        <p:nvSpPr>
          <p:cNvPr id="4" name="Slide Number Placeholder 3"/>
          <p:cNvSpPr>
            <a:spLocks noGrp="1"/>
          </p:cNvSpPr>
          <p:nvPr>
            <p:ph type="sldNum" sz="quarter" idx="5"/>
          </p:nvPr>
        </p:nvSpPr>
        <p:spPr/>
        <p:txBody>
          <a:bodyPr/>
          <a:lstStyle/>
          <a:p>
            <a:fld id="{179DE92C-F971-4066-AD08-F5AAEFE20DAD}" type="slidenum">
              <a:t>7</a:t>
            </a:fld>
            <a:endParaRPr lang="en-GB"/>
          </a:p>
        </p:txBody>
      </p:sp>
    </p:spTree>
    <p:extLst>
      <p:ext uri="{BB962C8B-B14F-4D97-AF65-F5344CB8AC3E}">
        <p14:creationId xmlns:p14="http://schemas.microsoft.com/office/powerpoint/2010/main" val="61014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Just having the character's desired joint positions is not enough however. A new pose has to be synthesized by modifying the baseline pose in order to move the joints to their desired positions</a:t>
            </a:r>
          </a:p>
          <a:p>
            <a:r>
              <a:rPr lang="en-US" dirty="0">
                <a:cs typeface="Calibri"/>
              </a:rPr>
              <a:t>Without breaking the character's line of motion, or twisting its body unnaturally. To do so we use an Inverse Kinematics Solver to generate and output the new poses.</a:t>
            </a:r>
          </a:p>
          <a:p>
            <a:r>
              <a:rPr lang="en-US" dirty="0">
                <a:cs typeface="Calibri"/>
              </a:rPr>
              <a:t>2. These poses can then be directly applied to the character, replacing its baseline pose, which effectively will alter its movements in order to convey the new desired emotion, as can be seen here. </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8</a:t>
            </a:fld>
            <a:endParaRPr lang="en-GB"/>
          </a:p>
        </p:txBody>
      </p:sp>
    </p:spTree>
    <p:extLst>
      <p:ext uri="{BB962C8B-B14F-4D97-AF65-F5344CB8AC3E}">
        <p14:creationId xmlns:p14="http://schemas.microsoft.com/office/powerpoint/2010/main" val="3039885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So in conclusion, we have built a system that allows users to easily alter a character's baseline motion in order to make it convey different emotions, without the need for extra</a:t>
            </a:r>
            <a:endParaRPr lang="en-US"/>
          </a:p>
          <a:p>
            <a:r>
              <a:rPr lang="en-US" dirty="0">
                <a:cs typeface="Calibri"/>
              </a:rPr>
              <a:t>Data or manual animation labor. Furthermore the system works with both kinematic character controllers reading directly from a mocap file, or by automatically learned policy-based</a:t>
            </a:r>
          </a:p>
          <a:p>
            <a:r>
              <a:rPr lang="en-US" dirty="0">
                <a:cs typeface="Calibri"/>
              </a:rPr>
              <a:t>Physics enabled character controllers.</a:t>
            </a:r>
          </a:p>
          <a:p>
            <a:r>
              <a:rPr lang="en-US" dirty="0">
                <a:cs typeface="Calibri"/>
              </a:rPr>
              <a:t>2. Our framework synthesizes motions in real time, meaning it could be used to both directly generate new animations offline to be stored and used later, or online by an application</a:t>
            </a:r>
          </a:p>
          <a:p>
            <a:r>
              <a:rPr lang="en-US" dirty="0">
                <a:cs typeface="Calibri"/>
              </a:rPr>
              <a:t>That requires characters to shift their emotions without resorting to interpolating between different animation files</a:t>
            </a:r>
          </a:p>
          <a:p>
            <a:r>
              <a:rPr lang="en-US" dirty="0">
                <a:cs typeface="Calibri"/>
              </a:rPr>
              <a:t>3. New emotions can be specified through PAD coordinates, which gives a higher grade of control over the intensity of the outcome emotion.</a:t>
            </a:r>
          </a:p>
          <a:p>
            <a:r>
              <a:rPr lang="en-US" dirty="0">
                <a:cs typeface="Calibri"/>
              </a:rPr>
              <a:t>4. Our system was validated through a set of user tests and has been since reviewed and accepted by field specialists for publishing in an international IEEE conference.</a:t>
            </a:r>
          </a:p>
          <a:p>
            <a:endParaRPr lang="en-US" dirty="0">
              <a:cs typeface="Calibri"/>
            </a:endParaRPr>
          </a:p>
          <a:p>
            <a:r>
              <a:rPr lang="en-US" dirty="0">
                <a:cs typeface="Calibri"/>
              </a:rPr>
              <a:t>---</a:t>
            </a:r>
          </a:p>
          <a:p>
            <a:endParaRPr lang="en-US" dirty="0">
              <a:cs typeface="Calibri"/>
            </a:endParaRPr>
          </a:p>
          <a:p>
            <a:r>
              <a:rPr lang="en-US" dirty="0"/>
              <a:t>1. There are, however, ways we could further improve our system.</a:t>
            </a:r>
            <a:endParaRPr lang="en-US" dirty="0">
              <a:cs typeface="Calibri"/>
            </a:endParaRPr>
          </a:p>
          <a:p>
            <a:r>
              <a:rPr lang="en-US" dirty="0"/>
              <a:t>2. For one it would be beneficial to expand the dataset used to train the models, not only to make it more compatible with non-locomotion animations, but also</a:t>
            </a:r>
            <a:endParaRPr lang="en-US" dirty="0">
              <a:cs typeface="Calibri"/>
            </a:endParaRPr>
          </a:p>
          <a:p>
            <a:r>
              <a:rPr lang="en-US" dirty="0"/>
              <a:t>To increase the number of emotions in the train set. </a:t>
            </a:r>
            <a:endParaRPr lang="en-US" dirty="0">
              <a:cs typeface="Calibri"/>
            </a:endParaRPr>
          </a:p>
          <a:p>
            <a:r>
              <a:rPr lang="en-US" dirty="0"/>
              <a:t>3. We also experimented with the usage of Generative Adversarial Networks and Variational </a:t>
            </a:r>
            <a:r>
              <a:rPr lang="en-US" dirty="0" err="1"/>
              <a:t>AutoEncoders</a:t>
            </a:r>
            <a:r>
              <a:rPr lang="en-US" dirty="0"/>
              <a:t> for feature generation, but were unable to reach results</a:t>
            </a:r>
            <a:endParaRPr lang="en-US" dirty="0">
              <a:cs typeface="Calibri"/>
            </a:endParaRPr>
          </a:p>
          <a:p>
            <a:r>
              <a:rPr lang="en-US" dirty="0"/>
              <a:t>Better than the aforementioned techniques for LMA Feature Generation. We believe this avenue is still worthy of exploring, however, especially with an extended dataset of motions.</a:t>
            </a:r>
          </a:p>
        </p:txBody>
      </p:sp>
      <p:sp>
        <p:nvSpPr>
          <p:cNvPr id="4" name="Slide Number Placeholder 3"/>
          <p:cNvSpPr>
            <a:spLocks noGrp="1"/>
          </p:cNvSpPr>
          <p:nvPr>
            <p:ph type="sldNum" sz="quarter" idx="5"/>
          </p:nvPr>
        </p:nvSpPr>
        <p:spPr/>
        <p:txBody>
          <a:bodyPr/>
          <a:lstStyle/>
          <a:p>
            <a:fld id="{179DE92C-F971-4066-AD08-F5AAEFE20DAD}" type="slidenum">
              <a:t>9</a:t>
            </a:fld>
            <a:endParaRPr lang="en-GB"/>
          </a:p>
        </p:txBody>
      </p:sp>
    </p:spTree>
    <p:extLst>
      <p:ext uri="{BB962C8B-B14F-4D97-AF65-F5344CB8AC3E}">
        <p14:creationId xmlns:p14="http://schemas.microsoft.com/office/powerpoint/2010/main" val="302839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30/11/2022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30/11/2022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30/11/2022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30/11/2022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30/11/2022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30/11/2022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30/11/2022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30/11/2022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30/11/2022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30/11/2022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30/11/2022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30/11/2022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heroufenix.github.io/expressive_animations_web/"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gif"/><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gif"/><Relationship Id="rId7"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885" y="1210286"/>
            <a:ext cx="10396903" cy="2807532"/>
          </a:xfrm>
        </p:spPr>
        <p:txBody>
          <a:bodyPr>
            <a:normAutofit/>
          </a:bodyPr>
          <a:lstStyle/>
          <a:p>
            <a:r>
              <a:rPr lang="en-GB" sz="4000" b="1" dirty="0">
                <a:latin typeface="Arial"/>
                <a:ea typeface="+mj-lt"/>
                <a:cs typeface="+mj-lt"/>
              </a:rPr>
              <a:t>Emotionally Expressive Motion Controller for Virtual Character Locomotion Animations</a:t>
            </a:r>
            <a:endParaRPr lang="en-US" sz="4000" b="1" dirty="0">
              <a:latin typeface="Arial"/>
              <a:cs typeface="Arial"/>
            </a:endParaRPr>
          </a:p>
        </p:txBody>
      </p:sp>
      <p:sp>
        <p:nvSpPr>
          <p:cNvPr id="3" name="Subtitle 2"/>
          <p:cNvSpPr>
            <a:spLocks noGrp="1"/>
          </p:cNvSpPr>
          <p:nvPr>
            <p:ph type="subTitle" idx="1"/>
          </p:nvPr>
        </p:nvSpPr>
        <p:spPr>
          <a:xfrm>
            <a:off x="1521069" y="4188190"/>
            <a:ext cx="9144000" cy="1655762"/>
          </a:xfrm>
        </p:spPr>
        <p:txBody>
          <a:bodyPr vert="horz" lIns="91440" tIns="45720" rIns="91440" bIns="45720" rtlCol="0" anchor="ctr">
            <a:normAutofit/>
          </a:bodyPr>
          <a:lstStyle/>
          <a:p>
            <a:r>
              <a:rPr lang="en-GB" dirty="0">
                <a:solidFill>
                  <a:schemeClr val="tx1">
                    <a:lumMod val="50000"/>
                    <a:lumOff val="50000"/>
                  </a:schemeClr>
                </a:solidFill>
                <a:latin typeface="Arial"/>
                <a:ea typeface="+mn-lt"/>
                <a:cs typeface="+mn-lt"/>
              </a:rPr>
              <a:t>Diogo Silva</a:t>
            </a:r>
            <a:endParaRPr lang="en-US" dirty="0">
              <a:solidFill>
                <a:schemeClr val="tx1">
                  <a:lumMod val="50000"/>
                  <a:lumOff val="50000"/>
                </a:schemeClr>
              </a:solidFill>
              <a:latin typeface="Arial"/>
              <a:cs typeface="Arial"/>
            </a:endParaRPr>
          </a:p>
          <a:p>
            <a:r>
              <a:rPr lang="en-GB" dirty="0">
                <a:solidFill>
                  <a:schemeClr val="tx1">
                    <a:lumMod val="50000"/>
                    <a:lumOff val="50000"/>
                  </a:schemeClr>
                </a:solidFill>
                <a:latin typeface="Arial"/>
                <a:ea typeface="+mn-lt"/>
                <a:cs typeface="+mn-lt"/>
              </a:rPr>
              <a:t>Prof. Pedro A. Santos &amp; Prof. João Dias</a:t>
            </a:r>
            <a:endParaRPr lang="en-GB" dirty="0">
              <a:solidFill>
                <a:schemeClr val="tx1">
                  <a:lumMod val="50000"/>
                  <a:lumOff val="50000"/>
                </a:schemeClr>
              </a:solidFill>
              <a:latin typeface="Arial"/>
              <a:cs typeface="Calibri" panose="020F0502020204030204"/>
            </a:endParaRPr>
          </a:p>
        </p:txBody>
      </p:sp>
      <p:sp>
        <p:nvSpPr>
          <p:cNvPr id="6" name="Rectangle 5">
            <a:extLst>
              <a:ext uri="{FF2B5EF4-FFF2-40B4-BE49-F238E27FC236}">
                <a16:creationId xmlns:a16="http://schemas.microsoft.com/office/drawing/2014/main" id="{F2BBA4E8-D2D1-75AE-067C-49C1357F6BB2}"/>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304186C-0983-B4F1-B0EF-7AF7F7A935B8}"/>
              </a:ext>
            </a:extLst>
          </p:cNvPr>
          <p:cNvSpPr/>
          <p:nvPr/>
        </p:nvSpPr>
        <p:spPr>
          <a:xfrm>
            <a:off x="-1746739" y="326780"/>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EFF036-5297-E5CB-6844-0E6E2C2790F2}"/>
              </a:ext>
            </a:extLst>
          </p:cNvPr>
          <p:cNvSpPr/>
          <p:nvPr/>
        </p:nvSpPr>
        <p:spPr>
          <a:xfrm>
            <a:off x="10503877" y="6510703"/>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170928E-E124-002E-4774-AD9FB72D221A}"/>
              </a:ext>
            </a:extLst>
          </p:cNvPr>
          <p:cNvSpPr/>
          <p:nvPr/>
        </p:nvSpPr>
        <p:spPr>
          <a:xfrm>
            <a:off x="8921262" y="6100395"/>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885" y="1210286"/>
            <a:ext cx="10396903" cy="2387600"/>
          </a:xfrm>
        </p:spPr>
        <p:txBody>
          <a:bodyPr>
            <a:normAutofit/>
          </a:bodyPr>
          <a:lstStyle/>
          <a:p>
            <a:r>
              <a:rPr lang="en-GB" sz="4000" b="1" dirty="0">
                <a:latin typeface="Arial"/>
                <a:ea typeface="+mj-lt"/>
                <a:cs typeface="+mj-lt"/>
              </a:rPr>
              <a:t>Thank you for listening!</a:t>
            </a:r>
            <a:endParaRPr lang="en-US" dirty="0"/>
          </a:p>
        </p:txBody>
      </p:sp>
      <p:sp>
        <p:nvSpPr>
          <p:cNvPr id="6" name="Rectangle 5">
            <a:extLst>
              <a:ext uri="{FF2B5EF4-FFF2-40B4-BE49-F238E27FC236}">
                <a16:creationId xmlns:a16="http://schemas.microsoft.com/office/drawing/2014/main" id="{F2BBA4E8-D2D1-75AE-067C-49C1357F6BB2}"/>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304186C-0983-B4F1-B0EF-7AF7F7A935B8}"/>
              </a:ext>
            </a:extLst>
          </p:cNvPr>
          <p:cNvSpPr/>
          <p:nvPr/>
        </p:nvSpPr>
        <p:spPr>
          <a:xfrm>
            <a:off x="-1746739" y="326780"/>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EFF036-5297-E5CB-6844-0E6E2C2790F2}"/>
              </a:ext>
            </a:extLst>
          </p:cNvPr>
          <p:cNvSpPr/>
          <p:nvPr/>
        </p:nvSpPr>
        <p:spPr>
          <a:xfrm>
            <a:off x="10503877" y="6510703"/>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170928E-E124-002E-4774-AD9FB72D221A}"/>
              </a:ext>
            </a:extLst>
          </p:cNvPr>
          <p:cNvSpPr/>
          <p:nvPr/>
        </p:nvSpPr>
        <p:spPr>
          <a:xfrm>
            <a:off x="8921262" y="6100395"/>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EE0D7347-32DF-F1EA-9B50-E9875BC148A4}"/>
              </a:ext>
            </a:extLst>
          </p:cNvPr>
          <p:cNvSpPr>
            <a:spLocks noGrp="1"/>
          </p:cNvSpPr>
          <p:nvPr>
            <p:ph type="subTitle" idx="1"/>
          </p:nvPr>
        </p:nvSpPr>
        <p:spPr/>
        <p:txBody>
          <a:bodyPr/>
          <a:lstStyle/>
          <a:p>
            <a:r>
              <a:rPr lang="en-GB" dirty="0">
                <a:solidFill>
                  <a:schemeClr val="tx1">
                    <a:lumMod val="50000"/>
                    <a:lumOff val="50000"/>
                  </a:schemeClr>
                </a:solidFill>
              </a:rPr>
              <a:t>More Info at: </a:t>
            </a:r>
            <a:r>
              <a:rPr lang="en-GB" dirty="0">
                <a:solidFill>
                  <a:schemeClr val="tx1">
                    <a:lumMod val="50000"/>
                    <a:lumOff val="50000"/>
                  </a:schemeClr>
                </a:solidFill>
                <a:hlinkClick r:id="rId2">
                  <a:extLst>
                    <a:ext uri="{A12FA001-AC4F-418D-AE19-62706E023703}">
                      <ahyp:hlinkClr xmlns:ahyp="http://schemas.microsoft.com/office/drawing/2018/hyperlinkcolor" val="tx"/>
                    </a:ext>
                  </a:extLst>
                </a:hlinkClick>
              </a:rPr>
              <a:t>https://heroufenix.github.io/expressive_animations_web/</a:t>
            </a:r>
            <a:r>
              <a:rPr lang="en-GB" dirty="0">
                <a:solidFill>
                  <a:schemeClr val="tx1">
                    <a:lumMod val="50000"/>
                    <a:lumOff val="50000"/>
                  </a:schemeClr>
                </a:solidFill>
              </a:rPr>
              <a:t> </a:t>
            </a:r>
          </a:p>
        </p:txBody>
      </p:sp>
    </p:spTree>
    <p:extLst>
      <p:ext uri="{BB962C8B-B14F-4D97-AF65-F5344CB8AC3E}">
        <p14:creationId xmlns:p14="http://schemas.microsoft.com/office/powerpoint/2010/main" val="285399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M</a:t>
            </a:r>
            <a:r>
              <a:rPr lang="en-GB" sz="4000" b="1" dirty="0">
                <a:solidFill>
                  <a:srgbClr val="000000"/>
                </a:solidFill>
                <a:latin typeface="Arial"/>
                <a:ea typeface="+mj-lt"/>
                <a:cs typeface="+mj-lt"/>
              </a:rPr>
              <a:t>OTIVATION</a:t>
            </a:r>
            <a:endParaRPr lang="en-GB" sz="4000" b="1" dirty="0">
              <a:latin typeface="Arial"/>
              <a:cs typeface="Calibri Light"/>
            </a:endParaRPr>
          </a:p>
        </p:txBody>
      </p:sp>
      <p:pic>
        <p:nvPicPr>
          <p:cNvPr id="10" name="Picture 10">
            <a:extLst>
              <a:ext uri="{FF2B5EF4-FFF2-40B4-BE49-F238E27FC236}">
                <a16:creationId xmlns:a16="http://schemas.microsoft.com/office/drawing/2014/main" id="{97819FBA-10DE-9777-0E1F-98E6980FE096}"/>
              </a:ext>
            </a:extLst>
          </p:cNvPr>
          <p:cNvPicPr>
            <a:picLocks noGrp="1" noChangeAspect="1"/>
          </p:cNvPicPr>
          <p:nvPr>
            <p:ph idx="1"/>
          </p:nvPr>
        </p:nvPicPr>
        <p:blipFill>
          <a:blip r:embed="rId3"/>
          <a:stretch>
            <a:fillRect/>
          </a:stretch>
        </p:blipFill>
        <p:spPr>
          <a:xfrm>
            <a:off x="5683079" y="231718"/>
            <a:ext cx="2161091" cy="2680532"/>
          </a:xfrm>
        </p:spPr>
      </p:pic>
      <p:pic>
        <p:nvPicPr>
          <p:cNvPr id="12" name="Picture 12">
            <a:extLst>
              <a:ext uri="{FF2B5EF4-FFF2-40B4-BE49-F238E27FC236}">
                <a16:creationId xmlns:a16="http://schemas.microsoft.com/office/drawing/2014/main" id="{77133D40-B774-071A-2CDF-7B0529E082C7}"/>
              </a:ext>
            </a:extLst>
          </p:cNvPr>
          <p:cNvPicPr>
            <a:picLocks noChangeAspect="1"/>
          </p:cNvPicPr>
          <p:nvPr/>
        </p:nvPicPr>
        <p:blipFill>
          <a:blip r:embed="rId4"/>
          <a:stretch>
            <a:fillRect/>
          </a:stretch>
        </p:blipFill>
        <p:spPr>
          <a:xfrm>
            <a:off x="411061" y="2029583"/>
            <a:ext cx="2743200" cy="3414026"/>
          </a:xfrm>
          <a:prstGeom prst="rect">
            <a:avLst/>
          </a:prstGeom>
        </p:spPr>
      </p:pic>
      <p:sp>
        <p:nvSpPr>
          <p:cNvPr id="14" name="Content Placeholder 2">
            <a:extLst>
              <a:ext uri="{FF2B5EF4-FFF2-40B4-BE49-F238E27FC236}">
                <a16:creationId xmlns:a16="http://schemas.microsoft.com/office/drawing/2014/main" id="{F301931C-8888-EBD4-342F-8154373EE581}"/>
              </a:ext>
            </a:extLst>
          </p:cNvPr>
          <p:cNvSpPr txBox="1">
            <a:spLocks/>
          </p:cNvSpPr>
          <p:nvPr/>
        </p:nvSpPr>
        <p:spPr>
          <a:xfrm>
            <a:off x="5682844" y="2916194"/>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Angry</a:t>
            </a:r>
            <a:r>
              <a:rPr lang="en-GB" dirty="0">
                <a:cs typeface="Calibri"/>
              </a:rPr>
              <a:t>"</a:t>
            </a:r>
            <a:endParaRPr lang="en-US" dirty="0"/>
          </a:p>
        </p:txBody>
      </p:sp>
      <p:pic>
        <p:nvPicPr>
          <p:cNvPr id="15" name="Picture 15">
            <a:extLst>
              <a:ext uri="{FF2B5EF4-FFF2-40B4-BE49-F238E27FC236}">
                <a16:creationId xmlns:a16="http://schemas.microsoft.com/office/drawing/2014/main" id="{44110F26-57B2-8A11-9102-9691D3C12F6D}"/>
              </a:ext>
            </a:extLst>
          </p:cNvPr>
          <p:cNvPicPr>
            <a:picLocks noChangeAspect="1"/>
          </p:cNvPicPr>
          <p:nvPr/>
        </p:nvPicPr>
        <p:blipFill>
          <a:blip r:embed="rId5"/>
          <a:stretch>
            <a:fillRect/>
          </a:stretch>
        </p:blipFill>
        <p:spPr>
          <a:xfrm>
            <a:off x="8086987" y="225950"/>
            <a:ext cx="2162962" cy="2679990"/>
          </a:xfrm>
          <a:prstGeom prst="rect">
            <a:avLst/>
          </a:prstGeom>
        </p:spPr>
      </p:pic>
      <p:sp>
        <p:nvSpPr>
          <p:cNvPr id="17" name="Content Placeholder 2">
            <a:extLst>
              <a:ext uri="{FF2B5EF4-FFF2-40B4-BE49-F238E27FC236}">
                <a16:creationId xmlns:a16="http://schemas.microsoft.com/office/drawing/2014/main" id="{04EC4428-9191-026E-12C1-8EB32DEE495C}"/>
              </a:ext>
            </a:extLst>
          </p:cNvPr>
          <p:cNvSpPr txBox="1">
            <a:spLocks/>
          </p:cNvSpPr>
          <p:nvPr/>
        </p:nvSpPr>
        <p:spPr>
          <a:xfrm>
            <a:off x="901118" y="5397937"/>
            <a:ext cx="1763087" cy="7231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Neutral</a:t>
            </a:r>
            <a:r>
              <a:rPr lang="en-GB" dirty="0">
                <a:cs typeface="Calibri"/>
              </a:rPr>
              <a:t>"</a:t>
            </a:r>
            <a:endParaRPr lang="en-US" dirty="0"/>
          </a:p>
        </p:txBody>
      </p:sp>
      <p:pic>
        <p:nvPicPr>
          <p:cNvPr id="18" name="Picture 18">
            <a:extLst>
              <a:ext uri="{FF2B5EF4-FFF2-40B4-BE49-F238E27FC236}">
                <a16:creationId xmlns:a16="http://schemas.microsoft.com/office/drawing/2014/main" id="{4BF87062-1254-77DF-5C52-6BF2468769CC}"/>
              </a:ext>
            </a:extLst>
          </p:cNvPr>
          <p:cNvPicPr>
            <a:picLocks noChangeAspect="1"/>
          </p:cNvPicPr>
          <p:nvPr/>
        </p:nvPicPr>
        <p:blipFill>
          <a:blip r:embed="rId6"/>
          <a:stretch>
            <a:fillRect/>
          </a:stretch>
        </p:blipFill>
        <p:spPr>
          <a:xfrm>
            <a:off x="4458748" y="3560574"/>
            <a:ext cx="2162961" cy="2679989"/>
          </a:xfrm>
          <a:prstGeom prst="rect">
            <a:avLst/>
          </a:prstGeom>
        </p:spPr>
      </p:pic>
      <p:sp>
        <p:nvSpPr>
          <p:cNvPr id="20" name="Content Placeholder 2">
            <a:extLst>
              <a:ext uri="{FF2B5EF4-FFF2-40B4-BE49-F238E27FC236}">
                <a16:creationId xmlns:a16="http://schemas.microsoft.com/office/drawing/2014/main" id="{1DBF34DB-3AA8-605C-53EB-55FD38D7BDDE}"/>
              </a:ext>
            </a:extLst>
          </p:cNvPr>
          <p:cNvSpPr txBox="1">
            <a:spLocks/>
          </p:cNvSpPr>
          <p:nvPr/>
        </p:nvSpPr>
        <p:spPr>
          <a:xfrm>
            <a:off x="8087688" y="2909203"/>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Confident</a:t>
            </a:r>
            <a:r>
              <a:rPr lang="en-GB" dirty="0">
                <a:cs typeface="Calibri"/>
              </a:rPr>
              <a:t>"</a:t>
            </a:r>
            <a:endParaRPr lang="en-US" dirty="0"/>
          </a:p>
        </p:txBody>
      </p:sp>
      <p:sp>
        <p:nvSpPr>
          <p:cNvPr id="21" name="Content Placeholder 2">
            <a:extLst>
              <a:ext uri="{FF2B5EF4-FFF2-40B4-BE49-F238E27FC236}">
                <a16:creationId xmlns:a16="http://schemas.microsoft.com/office/drawing/2014/main" id="{CD608CAE-CF38-2340-6A97-C546EB473BE9}"/>
              </a:ext>
            </a:extLst>
          </p:cNvPr>
          <p:cNvSpPr txBox="1">
            <a:spLocks/>
          </p:cNvSpPr>
          <p:nvPr/>
        </p:nvSpPr>
        <p:spPr>
          <a:xfrm>
            <a:off x="4459450" y="6243826"/>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latin typeface="Arial"/>
                <a:cs typeface="Calibri"/>
              </a:rPr>
              <a:t>"</a:t>
            </a:r>
            <a:r>
              <a:rPr lang="en-GB" sz="2400" dirty="0">
                <a:latin typeface="Arial"/>
                <a:cs typeface="Calibri"/>
              </a:rPr>
              <a:t>Energized</a:t>
            </a:r>
            <a:r>
              <a:rPr lang="en-GB" dirty="0">
                <a:latin typeface="Arial"/>
                <a:cs typeface="Calibri"/>
              </a:rPr>
              <a:t>"</a:t>
            </a:r>
            <a:endParaRPr lang="en-US">
              <a:latin typeface="Arial"/>
              <a:cs typeface="Arial"/>
            </a:endParaRPr>
          </a:p>
        </p:txBody>
      </p:sp>
      <p:pic>
        <p:nvPicPr>
          <p:cNvPr id="22" name="Picture 22">
            <a:extLst>
              <a:ext uri="{FF2B5EF4-FFF2-40B4-BE49-F238E27FC236}">
                <a16:creationId xmlns:a16="http://schemas.microsoft.com/office/drawing/2014/main" id="{280BE1EA-625B-6CFB-E9A2-3F3B2686F854}"/>
              </a:ext>
            </a:extLst>
          </p:cNvPr>
          <p:cNvPicPr>
            <a:picLocks noChangeAspect="1"/>
          </p:cNvPicPr>
          <p:nvPr/>
        </p:nvPicPr>
        <p:blipFill>
          <a:blip r:embed="rId7"/>
          <a:stretch>
            <a:fillRect/>
          </a:stretch>
        </p:blipFill>
        <p:spPr>
          <a:xfrm>
            <a:off x="6868268" y="3556013"/>
            <a:ext cx="2153612" cy="2682119"/>
          </a:xfrm>
          <a:prstGeom prst="rect">
            <a:avLst/>
          </a:prstGeom>
        </p:spPr>
      </p:pic>
      <p:sp>
        <p:nvSpPr>
          <p:cNvPr id="23" name="Content Placeholder 2">
            <a:extLst>
              <a:ext uri="{FF2B5EF4-FFF2-40B4-BE49-F238E27FC236}">
                <a16:creationId xmlns:a16="http://schemas.microsoft.com/office/drawing/2014/main" id="{65D4CF2C-005E-CE4B-D8C3-2FED77AED142}"/>
              </a:ext>
            </a:extLst>
          </p:cNvPr>
          <p:cNvSpPr txBox="1">
            <a:spLocks/>
          </p:cNvSpPr>
          <p:nvPr/>
        </p:nvSpPr>
        <p:spPr>
          <a:xfrm>
            <a:off x="6871283" y="6236835"/>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Sad</a:t>
            </a:r>
            <a:r>
              <a:rPr lang="en-GB" dirty="0">
                <a:cs typeface="Calibri"/>
              </a:rPr>
              <a:t>"</a:t>
            </a:r>
            <a:endParaRPr lang="en-US" dirty="0"/>
          </a:p>
        </p:txBody>
      </p:sp>
      <p:pic>
        <p:nvPicPr>
          <p:cNvPr id="24" name="Picture 24">
            <a:extLst>
              <a:ext uri="{FF2B5EF4-FFF2-40B4-BE49-F238E27FC236}">
                <a16:creationId xmlns:a16="http://schemas.microsoft.com/office/drawing/2014/main" id="{D9B17D43-C7D6-ACFD-BAC4-2CF2C67348CF}"/>
              </a:ext>
            </a:extLst>
          </p:cNvPr>
          <p:cNvPicPr>
            <a:picLocks noChangeAspect="1"/>
          </p:cNvPicPr>
          <p:nvPr/>
        </p:nvPicPr>
        <p:blipFill>
          <a:blip r:embed="rId8"/>
          <a:stretch>
            <a:fillRect/>
          </a:stretch>
        </p:blipFill>
        <p:spPr>
          <a:xfrm>
            <a:off x="9282418" y="3560574"/>
            <a:ext cx="2162962" cy="2679989"/>
          </a:xfrm>
          <a:prstGeom prst="rect">
            <a:avLst/>
          </a:prstGeom>
        </p:spPr>
      </p:pic>
      <p:sp>
        <p:nvSpPr>
          <p:cNvPr id="25" name="Content Placeholder 2">
            <a:extLst>
              <a:ext uri="{FF2B5EF4-FFF2-40B4-BE49-F238E27FC236}">
                <a16:creationId xmlns:a16="http://schemas.microsoft.com/office/drawing/2014/main" id="{410DA181-FE9C-3E1D-D13A-77F9C9B826DC}"/>
              </a:ext>
            </a:extLst>
          </p:cNvPr>
          <p:cNvSpPr txBox="1">
            <a:spLocks/>
          </p:cNvSpPr>
          <p:nvPr/>
        </p:nvSpPr>
        <p:spPr>
          <a:xfrm>
            <a:off x="9283117" y="6243825"/>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Afraid</a:t>
            </a:r>
            <a:r>
              <a:rPr lang="en-GB" dirty="0">
                <a:cs typeface="Calibri"/>
              </a:rPr>
              <a:t>"</a:t>
            </a:r>
            <a:endParaRPr lang="en-US" dirty="0"/>
          </a:p>
        </p:txBody>
      </p:sp>
      <p:sp>
        <p:nvSpPr>
          <p:cNvPr id="26" name="Rectangle 25">
            <a:extLst>
              <a:ext uri="{FF2B5EF4-FFF2-40B4-BE49-F238E27FC236}">
                <a16:creationId xmlns:a16="http://schemas.microsoft.com/office/drawing/2014/main" id="{FBD2C4FC-3946-764C-B206-D6732EA533A7}"/>
              </a:ext>
            </a:extLst>
          </p:cNvPr>
          <p:cNvSpPr/>
          <p:nvPr/>
        </p:nvSpPr>
        <p:spPr>
          <a:xfrm>
            <a:off x="1157142" y="5945251"/>
            <a:ext cx="1250551" cy="49004"/>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ontent Placeholder 2">
            <a:extLst>
              <a:ext uri="{FF2B5EF4-FFF2-40B4-BE49-F238E27FC236}">
                <a16:creationId xmlns:a16="http://schemas.microsoft.com/office/drawing/2014/main" id="{3CBAB1CC-7534-0EFD-6C64-913425896988}"/>
              </a:ext>
            </a:extLst>
          </p:cNvPr>
          <p:cNvSpPr txBox="1">
            <a:spLocks/>
          </p:cNvSpPr>
          <p:nvPr/>
        </p:nvSpPr>
        <p:spPr>
          <a:xfrm>
            <a:off x="775283" y="5992156"/>
            <a:ext cx="200776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[The Sims 4, Maxis, 2014]</a:t>
            </a:r>
            <a:endParaRPr lang="en-US" sz="1200">
              <a:latin typeface="Arial"/>
              <a:cs typeface="Calibri"/>
            </a:endParaRPr>
          </a:p>
        </p:txBody>
      </p:sp>
    </p:spTree>
    <p:extLst>
      <p:ext uri="{BB962C8B-B14F-4D97-AF65-F5344CB8AC3E}">
        <p14:creationId xmlns:p14="http://schemas.microsoft.com/office/powerpoint/2010/main" val="100411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P</a:t>
            </a:r>
            <a:r>
              <a:rPr lang="en-GB" sz="4000" b="1" dirty="0">
                <a:solidFill>
                  <a:srgbClr val="000000"/>
                </a:solidFill>
                <a:latin typeface="Arial"/>
                <a:ea typeface="+mj-lt"/>
                <a:cs typeface="+mj-lt"/>
              </a:rPr>
              <a:t>ROBLEM</a:t>
            </a:r>
            <a:endParaRPr lang="en-GB" sz="4000" b="1" dirty="0">
              <a:latin typeface="Arial"/>
              <a:cs typeface="Calibri Light"/>
            </a:endParaRPr>
          </a:p>
        </p:txBody>
      </p:sp>
      <p:pic>
        <p:nvPicPr>
          <p:cNvPr id="10" name="Picture 10">
            <a:extLst>
              <a:ext uri="{FF2B5EF4-FFF2-40B4-BE49-F238E27FC236}">
                <a16:creationId xmlns:a16="http://schemas.microsoft.com/office/drawing/2014/main" id="{97819FBA-10DE-9777-0E1F-98E6980FE096}"/>
              </a:ext>
            </a:extLst>
          </p:cNvPr>
          <p:cNvPicPr>
            <a:picLocks noGrp="1" noChangeAspect="1"/>
          </p:cNvPicPr>
          <p:nvPr>
            <p:ph idx="1"/>
          </p:nvPr>
        </p:nvPicPr>
        <p:blipFill>
          <a:blip r:embed="rId3"/>
          <a:stretch>
            <a:fillRect/>
          </a:stretch>
        </p:blipFill>
        <p:spPr>
          <a:xfrm>
            <a:off x="7934124" y="1692801"/>
            <a:ext cx="1133441" cy="1408203"/>
          </a:xfrm>
        </p:spPr>
      </p:pic>
      <p:pic>
        <p:nvPicPr>
          <p:cNvPr id="12" name="Picture 12">
            <a:extLst>
              <a:ext uri="{FF2B5EF4-FFF2-40B4-BE49-F238E27FC236}">
                <a16:creationId xmlns:a16="http://schemas.microsoft.com/office/drawing/2014/main" id="{77133D40-B774-071A-2CDF-7B0529E082C7}"/>
              </a:ext>
            </a:extLst>
          </p:cNvPr>
          <p:cNvPicPr>
            <a:picLocks noChangeAspect="1"/>
          </p:cNvPicPr>
          <p:nvPr/>
        </p:nvPicPr>
        <p:blipFill>
          <a:blip r:embed="rId4"/>
          <a:stretch>
            <a:fillRect/>
          </a:stretch>
        </p:blipFill>
        <p:spPr>
          <a:xfrm>
            <a:off x="5388530" y="2658757"/>
            <a:ext cx="1624669" cy="2008871"/>
          </a:xfrm>
          <a:prstGeom prst="rect">
            <a:avLst/>
          </a:prstGeom>
        </p:spPr>
      </p:pic>
      <p:pic>
        <p:nvPicPr>
          <p:cNvPr id="15" name="Picture 15">
            <a:extLst>
              <a:ext uri="{FF2B5EF4-FFF2-40B4-BE49-F238E27FC236}">
                <a16:creationId xmlns:a16="http://schemas.microsoft.com/office/drawing/2014/main" id="{44110F26-57B2-8A11-9102-9691D3C12F6D}"/>
              </a:ext>
            </a:extLst>
          </p:cNvPr>
          <p:cNvPicPr>
            <a:picLocks noChangeAspect="1"/>
          </p:cNvPicPr>
          <p:nvPr/>
        </p:nvPicPr>
        <p:blipFill>
          <a:blip r:embed="rId5"/>
          <a:stretch>
            <a:fillRect/>
          </a:stretch>
        </p:blipFill>
        <p:spPr>
          <a:xfrm>
            <a:off x="8499445" y="2330189"/>
            <a:ext cx="1135312" cy="1407660"/>
          </a:xfrm>
          <a:prstGeom prst="rect">
            <a:avLst/>
          </a:prstGeom>
        </p:spPr>
      </p:pic>
      <p:pic>
        <p:nvPicPr>
          <p:cNvPr id="18" name="Picture 18">
            <a:extLst>
              <a:ext uri="{FF2B5EF4-FFF2-40B4-BE49-F238E27FC236}">
                <a16:creationId xmlns:a16="http://schemas.microsoft.com/office/drawing/2014/main" id="{4BF87062-1254-77DF-5C52-6BF2468769CC}"/>
              </a:ext>
            </a:extLst>
          </p:cNvPr>
          <p:cNvPicPr>
            <a:picLocks noChangeAspect="1"/>
          </p:cNvPicPr>
          <p:nvPr/>
        </p:nvPicPr>
        <p:blipFill>
          <a:blip r:embed="rId6"/>
          <a:stretch>
            <a:fillRect/>
          </a:stretch>
        </p:blipFill>
        <p:spPr>
          <a:xfrm>
            <a:off x="9170564" y="2959363"/>
            <a:ext cx="1135311" cy="1407660"/>
          </a:xfrm>
          <a:prstGeom prst="rect">
            <a:avLst/>
          </a:prstGeom>
        </p:spPr>
      </p:pic>
      <p:pic>
        <p:nvPicPr>
          <p:cNvPr id="22" name="Picture 22">
            <a:extLst>
              <a:ext uri="{FF2B5EF4-FFF2-40B4-BE49-F238E27FC236}">
                <a16:creationId xmlns:a16="http://schemas.microsoft.com/office/drawing/2014/main" id="{280BE1EA-625B-6CFB-E9A2-3F3B2686F854}"/>
              </a:ext>
            </a:extLst>
          </p:cNvPr>
          <p:cNvPicPr>
            <a:picLocks noChangeAspect="1"/>
          </p:cNvPicPr>
          <p:nvPr/>
        </p:nvPicPr>
        <p:blipFill>
          <a:blip r:embed="rId7"/>
          <a:stretch>
            <a:fillRect/>
          </a:stretch>
        </p:blipFill>
        <p:spPr>
          <a:xfrm>
            <a:off x="9699552" y="3667868"/>
            <a:ext cx="1125961" cy="1416779"/>
          </a:xfrm>
          <a:prstGeom prst="rect">
            <a:avLst/>
          </a:prstGeom>
        </p:spPr>
      </p:pic>
      <p:pic>
        <p:nvPicPr>
          <p:cNvPr id="24" name="Picture 24">
            <a:extLst>
              <a:ext uri="{FF2B5EF4-FFF2-40B4-BE49-F238E27FC236}">
                <a16:creationId xmlns:a16="http://schemas.microsoft.com/office/drawing/2014/main" id="{D9B17D43-C7D6-ACFD-BAC4-2CF2C67348CF}"/>
              </a:ext>
            </a:extLst>
          </p:cNvPr>
          <p:cNvPicPr>
            <a:picLocks noChangeAspect="1"/>
          </p:cNvPicPr>
          <p:nvPr/>
        </p:nvPicPr>
        <p:blipFill>
          <a:blip r:embed="rId8"/>
          <a:stretch>
            <a:fillRect/>
          </a:stretch>
        </p:blipFill>
        <p:spPr>
          <a:xfrm>
            <a:off x="10303079" y="4371510"/>
            <a:ext cx="1135312" cy="1407660"/>
          </a:xfrm>
          <a:prstGeom prst="rect">
            <a:avLst/>
          </a:prstGeom>
        </p:spPr>
      </p:pic>
      <p:sp>
        <p:nvSpPr>
          <p:cNvPr id="2" name="Arrow: Right 1">
            <a:extLst>
              <a:ext uri="{FF2B5EF4-FFF2-40B4-BE49-F238E27FC236}">
                <a16:creationId xmlns:a16="http://schemas.microsoft.com/office/drawing/2014/main" id="{EC52FC9A-56F2-5EF7-9C81-6BC22C983324}"/>
              </a:ext>
            </a:extLst>
          </p:cNvPr>
          <p:cNvSpPr/>
          <p:nvPr/>
        </p:nvSpPr>
        <p:spPr>
          <a:xfrm>
            <a:off x="7039913" y="3487290"/>
            <a:ext cx="734037" cy="363522"/>
          </a:xfrm>
          <a:prstGeom prst="rightArrow">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AA15898F-834C-2F0D-463C-27D5FDADBCFB}"/>
              </a:ext>
            </a:extLst>
          </p:cNvPr>
          <p:cNvSpPr/>
          <p:nvPr/>
        </p:nvSpPr>
        <p:spPr>
          <a:xfrm>
            <a:off x="7809014" y="1632619"/>
            <a:ext cx="3775046" cy="4222459"/>
          </a:xfrm>
          <a:prstGeom prst="rect">
            <a:avLst/>
          </a:prstGeom>
          <a:noFill/>
          <a:ln w="5715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511F3A84-7DBC-18D4-9424-FA7219F44FC0}"/>
              </a:ext>
            </a:extLst>
          </p:cNvPr>
          <p:cNvSpPr txBox="1">
            <a:spLocks/>
          </p:cNvSpPr>
          <p:nvPr/>
        </p:nvSpPr>
        <p:spPr>
          <a:xfrm>
            <a:off x="9912293" y="1692798"/>
            <a:ext cx="1637251" cy="674163"/>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b="1" dirty="0">
                <a:cs typeface="Calibri"/>
              </a:rPr>
              <a:t>Animation Stack</a:t>
            </a:r>
            <a:endParaRPr lang="en-US"/>
          </a:p>
        </p:txBody>
      </p:sp>
      <p:sp>
        <p:nvSpPr>
          <p:cNvPr id="9" name="Content Placeholder 2">
            <a:extLst>
              <a:ext uri="{FF2B5EF4-FFF2-40B4-BE49-F238E27FC236}">
                <a16:creationId xmlns:a16="http://schemas.microsoft.com/office/drawing/2014/main" id="{1C8B8B5F-C90B-3B64-4960-CD696FEAB37B}"/>
              </a:ext>
            </a:extLst>
          </p:cNvPr>
          <p:cNvSpPr txBox="1">
            <a:spLocks/>
          </p:cNvSpPr>
          <p:nvPr/>
        </p:nvSpPr>
        <p:spPr>
          <a:xfrm>
            <a:off x="628475" y="1434137"/>
            <a:ext cx="4601362" cy="49665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New Animation for each Emotion</a:t>
            </a:r>
          </a:p>
          <a:p>
            <a:pPr marL="0" indent="0">
              <a:buNone/>
            </a:pPr>
            <a:endParaRPr lang="en-GB" dirty="0">
              <a:latin typeface="Arial"/>
              <a:cs typeface="Calibri"/>
            </a:endParaRPr>
          </a:p>
          <a:p>
            <a:r>
              <a:rPr lang="en-GB" dirty="0">
                <a:latin typeface="Arial"/>
                <a:cs typeface="Calibri"/>
              </a:rPr>
              <a:t>Variants of Baseline</a:t>
            </a:r>
          </a:p>
          <a:p>
            <a:endParaRPr lang="en-GB" dirty="0">
              <a:latin typeface="Arial"/>
              <a:cs typeface="Calibri"/>
            </a:endParaRPr>
          </a:p>
          <a:p>
            <a:r>
              <a:rPr lang="en-GB" dirty="0">
                <a:latin typeface="Arial"/>
                <a:cs typeface="Calibri"/>
              </a:rPr>
              <a:t>Repeat Process for each Motion</a:t>
            </a:r>
          </a:p>
          <a:p>
            <a:endParaRPr lang="en-GB" dirty="0">
              <a:latin typeface="Arial"/>
              <a:cs typeface="Calibri"/>
            </a:endParaRPr>
          </a:p>
          <a:p>
            <a:r>
              <a:rPr lang="en-GB" dirty="0">
                <a:latin typeface="Arial"/>
                <a:cs typeface="Calibri"/>
              </a:rPr>
              <a:t>Time Consuming &amp; Expensive</a:t>
            </a:r>
          </a:p>
        </p:txBody>
      </p:sp>
      <p:sp>
        <p:nvSpPr>
          <p:cNvPr id="13" name="Content Placeholder 2">
            <a:extLst>
              <a:ext uri="{FF2B5EF4-FFF2-40B4-BE49-F238E27FC236}">
                <a16:creationId xmlns:a16="http://schemas.microsoft.com/office/drawing/2014/main" id="{EBBDCBDA-D15A-F816-A366-66E6E440C971}"/>
              </a:ext>
            </a:extLst>
          </p:cNvPr>
          <p:cNvSpPr txBox="1">
            <a:spLocks/>
          </p:cNvSpPr>
          <p:nvPr/>
        </p:nvSpPr>
        <p:spPr>
          <a:xfrm>
            <a:off x="5228439" y="4705844"/>
            <a:ext cx="200776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[The Sims 4, Maxis, 2014]</a:t>
            </a:r>
            <a:endParaRPr lang="en-US" sz="1200">
              <a:latin typeface="Arial"/>
              <a:cs typeface="Calibri"/>
            </a:endParaRPr>
          </a:p>
        </p:txBody>
      </p:sp>
    </p:spTree>
    <p:extLst>
      <p:ext uri="{BB962C8B-B14F-4D97-AF65-F5344CB8AC3E}">
        <p14:creationId xmlns:p14="http://schemas.microsoft.com/office/powerpoint/2010/main" val="47497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S</a:t>
            </a:r>
            <a:r>
              <a:rPr lang="en-GB" sz="4000" b="1" dirty="0">
                <a:solidFill>
                  <a:srgbClr val="000000"/>
                </a:solidFill>
                <a:latin typeface="Arial"/>
                <a:ea typeface="+mj-lt"/>
                <a:cs typeface="+mj-lt"/>
              </a:rPr>
              <a:t>OLUTION</a:t>
            </a:r>
            <a:endParaRPr lang="en-GB" sz="4000" b="1" dirty="0">
              <a:latin typeface="Arial"/>
              <a:cs typeface="Calibri Light"/>
            </a:endParaRPr>
          </a:p>
        </p:txBody>
      </p:sp>
      <p:sp>
        <p:nvSpPr>
          <p:cNvPr id="9" name="Content Placeholder 2">
            <a:extLst>
              <a:ext uri="{FF2B5EF4-FFF2-40B4-BE49-F238E27FC236}">
                <a16:creationId xmlns:a16="http://schemas.microsoft.com/office/drawing/2014/main" id="{1C8B8B5F-C90B-3B64-4960-CD696FEAB37B}"/>
              </a:ext>
            </a:extLst>
          </p:cNvPr>
          <p:cNvSpPr txBox="1">
            <a:spLocks/>
          </p:cNvSpPr>
          <p:nvPr/>
        </p:nvSpPr>
        <p:spPr>
          <a:xfrm>
            <a:off x="557462" y="1457704"/>
            <a:ext cx="4664207" cy="5153511"/>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Real-Time Emotion Identification &amp; Synthesis</a:t>
            </a:r>
          </a:p>
          <a:p>
            <a:pPr marL="0" indent="0">
              <a:buNone/>
            </a:pPr>
            <a:endParaRPr lang="en-GB" dirty="0">
              <a:latin typeface="Arial"/>
              <a:cs typeface="Calibri"/>
            </a:endParaRPr>
          </a:p>
          <a:p>
            <a:r>
              <a:rPr lang="en-GB" dirty="0">
                <a:latin typeface="Arial"/>
                <a:cs typeface="Calibri"/>
              </a:rPr>
              <a:t>Focused on Locomotion</a:t>
            </a:r>
          </a:p>
          <a:p>
            <a:endParaRPr lang="en-GB" dirty="0">
              <a:latin typeface="Arial"/>
              <a:cs typeface="Calibri"/>
            </a:endParaRPr>
          </a:p>
          <a:p>
            <a:r>
              <a:rPr lang="en-GB" dirty="0">
                <a:latin typeface="Arial"/>
                <a:cs typeface="Calibri"/>
              </a:rPr>
              <a:t>Emotions described using the PAD Emotional Model</a:t>
            </a:r>
          </a:p>
          <a:p>
            <a:endParaRPr lang="en-GB" dirty="0">
              <a:latin typeface="Arial"/>
              <a:cs typeface="Calibri"/>
            </a:endParaRPr>
          </a:p>
          <a:p>
            <a:r>
              <a:rPr lang="en-GB" dirty="0">
                <a:latin typeface="Arial"/>
                <a:cs typeface="Calibri"/>
              </a:rPr>
              <a:t>Works with both Kinematic &amp; Policy-Based Physics-Enabled characters</a:t>
            </a:r>
          </a:p>
          <a:p>
            <a:endParaRPr lang="en-GB" dirty="0">
              <a:latin typeface="Arial"/>
              <a:cs typeface="Calibri"/>
            </a:endParaRPr>
          </a:p>
          <a:p>
            <a:r>
              <a:rPr lang="en-GB" dirty="0">
                <a:latin typeface="Arial"/>
                <a:cs typeface="Calibri"/>
              </a:rPr>
              <a:t>Based on Machine Learning &amp; Laban Movement Analysis</a:t>
            </a:r>
          </a:p>
          <a:p>
            <a:endParaRPr lang="en-GB" dirty="0">
              <a:latin typeface="Arial"/>
              <a:cs typeface="Calibri"/>
            </a:endParaRPr>
          </a:p>
          <a:p>
            <a:pPr marL="0" indent="0">
              <a:buNone/>
            </a:pPr>
            <a:endParaRPr lang="en-GB" dirty="0">
              <a:latin typeface="Arial"/>
              <a:cs typeface="Calibri"/>
            </a:endParaRPr>
          </a:p>
        </p:txBody>
      </p:sp>
      <p:pic>
        <p:nvPicPr>
          <p:cNvPr id="11" name="Picture 12">
            <a:extLst>
              <a:ext uri="{FF2B5EF4-FFF2-40B4-BE49-F238E27FC236}">
                <a16:creationId xmlns:a16="http://schemas.microsoft.com/office/drawing/2014/main" id="{6D5FF15E-4FB8-6E0F-3ECB-B2283FA6D31D}"/>
              </a:ext>
            </a:extLst>
          </p:cNvPr>
          <p:cNvPicPr>
            <a:picLocks noChangeAspect="1"/>
          </p:cNvPicPr>
          <p:nvPr/>
        </p:nvPicPr>
        <p:blipFill>
          <a:blip r:embed="rId3"/>
          <a:stretch>
            <a:fillRect/>
          </a:stretch>
        </p:blipFill>
        <p:spPr>
          <a:xfrm>
            <a:off x="5424769" y="1456561"/>
            <a:ext cx="6210649" cy="3502767"/>
          </a:xfrm>
          <a:prstGeom prst="rect">
            <a:avLst/>
          </a:prstGeom>
        </p:spPr>
      </p:pic>
      <p:sp>
        <p:nvSpPr>
          <p:cNvPr id="13" name="Content Placeholder 2">
            <a:extLst>
              <a:ext uri="{FF2B5EF4-FFF2-40B4-BE49-F238E27FC236}">
                <a16:creationId xmlns:a16="http://schemas.microsoft.com/office/drawing/2014/main" id="{6A81D213-03FF-B0D2-E383-294AC40153E5}"/>
              </a:ext>
            </a:extLst>
          </p:cNvPr>
          <p:cNvSpPr txBox="1">
            <a:spLocks/>
          </p:cNvSpPr>
          <p:nvPr/>
        </p:nvSpPr>
        <p:spPr>
          <a:xfrm>
            <a:off x="5425467" y="4960164"/>
            <a:ext cx="6209252" cy="562312"/>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latin typeface="Arial"/>
                <a:cs typeface="Calibri"/>
              </a:rPr>
              <a:t>Emotionally Expressive Motion Controller</a:t>
            </a:r>
            <a:endParaRPr lang="en-US" b="1">
              <a:cs typeface="Calibri" panose="020F0502020204030204"/>
            </a:endParaRPr>
          </a:p>
        </p:txBody>
      </p:sp>
      <p:sp>
        <p:nvSpPr>
          <p:cNvPr id="16" name="Rectangle 15">
            <a:extLst>
              <a:ext uri="{FF2B5EF4-FFF2-40B4-BE49-F238E27FC236}">
                <a16:creationId xmlns:a16="http://schemas.microsoft.com/office/drawing/2014/main" id="{627D58C9-EF05-49CA-9AA4-514B6634016B}"/>
              </a:ext>
            </a:extLst>
          </p:cNvPr>
          <p:cNvSpPr/>
          <p:nvPr/>
        </p:nvSpPr>
        <p:spPr>
          <a:xfrm>
            <a:off x="5678780" y="5406596"/>
            <a:ext cx="5697740" cy="55572"/>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5225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E</a:t>
            </a:r>
            <a:r>
              <a:rPr lang="en-GB" sz="4000" b="1" dirty="0">
                <a:solidFill>
                  <a:srgbClr val="000000"/>
                </a:solidFill>
                <a:latin typeface="Arial"/>
                <a:ea typeface="+mj-lt"/>
                <a:cs typeface="+mj-lt"/>
              </a:rPr>
              <a:t>MOTIONALLY EXPRESSIVE MOTION CONTROLLER</a:t>
            </a:r>
            <a:endParaRPr lang="en-GB" sz="4000" b="1" dirty="0">
              <a:latin typeface="Arial"/>
              <a:cs typeface="Calibri Light"/>
            </a:endParaRPr>
          </a:p>
        </p:txBody>
      </p:sp>
      <p:pic>
        <p:nvPicPr>
          <p:cNvPr id="4" name="Picture 5">
            <a:extLst>
              <a:ext uri="{FF2B5EF4-FFF2-40B4-BE49-F238E27FC236}">
                <a16:creationId xmlns:a16="http://schemas.microsoft.com/office/drawing/2014/main" id="{67C4940D-6528-F362-F1EB-0D2100F005BC}"/>
              </a:ext>
            </a:extLst>
          </p:cNvPr>
          <p:cNvPicPr>
            <a:picLocks noChangeAspect="1"/>
          </p:cNvPicPr>
          <p:nvPr/>
        </p:nvPicPr>
        <p:blipFill>
          <a:blip r:embed="rId3"/>
          <a:stretch>
            <a:fillRect/>
          </a:stretch>
        </p:blipFill>
        <p:spPr>
          <a:xfrm>
            <a:off x="1291021" y="2212762"/>
            <a:ext cx="9609959" cy="3658682"/>
          </a:xfrm>
          <a:prstGeom prst="rect">
            <a:avLst/>
          </a:prstGeom>
        </p:spPr>
      </p:pic>
    </p:spTree>
    <p:extLst>
      <p:ext uri="{BB962C8B-B14F-4D97-AF65-F5344CB8AC3E}">
        <p14:creationId xmlns:p14="http://schemas.microsoft.com/office/powerpoint/2010/main" val="3929809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E</a:t>
            </a:r>
            <a:r>
              <a:rPr lang="en-GB" sz="4000" b="1" dirty="0">
                <a:solidFill>
                  <a:srgbClr val="000000"/>
                </a:solidFill>
                <a:latin typeface="Arial"/>
                <a:ea typeface="+mj-lt"/>
                <a:cs typeface="+mj-lt"/>
              </a:rPr>
              <a:t>MOTIONAL Identification</a:t>
            </a:r>
            <a:endParaRPr lang="en-GB" sz="4000" b="1" dirty="0">
              <a:latin typeface="Arial"/>
              <a:cs typeface="Calibri Light"/>
            </a:endParaRPr>
          </a:p>
        </p:txBody>
      </p:sp>
      <p:pic>
        <p:nvPicPr>
          <p:cNvPr id="3" name="Picture 5" descr="Diagram, timeline&#10;&#10;Description automatically generated">
            <a:extLst>
              <a:ext uri="{FF2B5EF4-FFF2-40B4-BE49-F238E27FC236}">
                <a16:creationId xmlns:a16="http://schemas.microsoft.com/office/drawing/2014/main" id="{72CAD4C2-477C-FE21-1EEE-65555A2B330A}"/>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DC8B0DF1-FFCC-26AB-32AD-04F1E748CE2D}"/>
              </a:ext>
            </a:extLst>
          </p:cNvPr>
          <p:cNvSpPr/>
          <p:nvPr/>
        </p:nvSpPr>
        <p:spPr>
          <a:xfrm>
            <a:off x="9726491" y="174970"/>
            <a:ext cx="744564"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2B9E29B-5827-9E7F-8F00-4780BB3C1C72}"/>
              </a:ext>
            </a:extLst>
          </p:cNvPr>
          <p:cNvSpPr/>
          <p:nvPr/>
        </p:nvSpPr>
        <p:spPr>
          <a:xfrm>
            <a:off x="9772861" y="536263"/>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7" descr="Graphical user interface&#10;&#10;Description automatically generated">
            <a:extLst>
              <a:ext uri="{FF2B5EF4-FFF2-40B4-BE49-F238E27FC236}">
                <a16:creationId xmlns:a16="http://schemas.microsoft.com/office/drawing/2014/main" id="{4385C098-01C1-1FE6-1CDF-1318FA6A5E70}"/>
              </a:ext>
            </a:extLst>
          </p:cNvPr>
          <p:cNvPicPr>
            <a:picLocks noChangeAspect="1"/>
          </p:cNvPicPr>
          <p:nvPr/>
        </p:nvPicPr>
        <p:blipFill>
          <a:blip r:embed="rId4"/>
          <a:stretch>
            <a:fillRect/>
          </a:stretch>
        </p:blipFill>
        <p:spPr>
          <a:xfrm>
            <a:off x="6624326" y="1150748"/>
            <a:ext cx="4848519" cy="2535401"/>
          </a:xfrm>
          <a:prstGeom prst="rect">
            <a:avLst/>
          </a:prstGeom>
        </p:spPr>
      </p:pic>
      <p:pic>
        <p:nvPicPr>
          <p:cNvPr id="8" name="Picture 9" descr="Graphical user interface, application&#10;&#10;Description automatically generated">
            <a:extLst>
              <a:ext uri="{FF2B5EF4-FFF2-40B4-BE49-F238E27FC236}">
                <a16:creationId xmlns:a16="http://schemas.microsoft.com/office/drawing/2014/main" id="{6F45A434-339A-8283-EEE7-AD19966EE672}"/>
              </a:ext>
            </a:extLst>
          </p:cNvPr>
          <p:cNvPicPr>
            <a:picLocks noChangeAspect="1"/>
          </p:cNvPicPr>
          <p:nvPr/>
        </p:nvPicPr>
        <p:blipFill>
          <a:blip r:embed="rId5"/>
          <a:stretch>
            <a:fillRect/>
          </a:stretch>
        </p:blipFill>
        <p:spPr>
          <a:xfrm>
            <a:off x="6624326" y="3829532"/>
            <a:ext cx="4848519" cy="2535401"/>
          </a:xfrm>
          <a:prstGeom prst="rect">
            <a:avLst/>
          </a:prstGeom>
        </p:spPr>
      </p:pic>
      <p:sp>
        <p:nvSpPr>
          <p:cNvPr id="10" name="Rectangle 9">
            <a:extLst>
              <a:ext uri="{FF2B5EF4-FFF2-40B4-BE49-F238E27FC236}">
                <a16:creationId xmlns:a16="http://schemas.microsoft.com/office/drawing/2014/main" id="{D12FB097-4D68-C3E4-6253-BCBEDBCC6701}"/>
              </a:ext>
            </a:extLst>
          </p:cNvPr>
          <p:cNvSpPr/>
          <p:nvPr/>
        </p:nvSpPr>
        <p:spPr>
          <a:xfrm>
            <a:off x="6590555" y="1281521"/>
            <a:ext cx="1924197" cy="658458"/>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6701BC8-B54E-97BD-75D3-34EE9256BEAC}"/>
              </a:ext>
            </a:extLst>
          </p:cNvPr>
          <p:cNvSpPr/>
          <p:nvPr/>
        </p:nvSpPr>
        <p:spPr>
          <a:xfrm>
            <a:off x="6590555" y="3904559"/>
            <a:ext cx="1924197" cy="658458"/>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3" descr="A picture containing table&#10;&#10;Description automatically generated">
            <a:extLst>
              <a:ext uri="{FF2B5EF4-FFF2-40B4-BE49-F238E27FC236}">
                <a16:creationId xmlns:a16="http://schemas.microsoft.com/office/drawing/2014/main" id="{931DEFAF-BA2D-6677-BDE9-75FE360715C3}"/>
              </a:ext>
            </a:extLst>
          </p:cNvPr>
          <p:cNvPicPr>
            <a:picLocks noChangeAspect="1"/>
          </p:cNvPicPr>
          <p:nvPr/>
        </p:nvPicPr>
        <p:blipFill>
          <a:blip r:embed="rId6"/>
          <a:stretch>
            <a:fillRect/>
          </a:stretch>
        </p:blipFill>
        <p:spPr>
          <a:xfrm>
            <a:off x="719155" y="1150748"/>
            <a:ext cx="5556615" cy="2595217"/>
          </a:xfrm>
          <a:prstGeom prst="rect">
            <a:avLst/>
          </a:prstGeom>
        </p:spPr>
      </p:pic>
      <p:grpSp>
        <p:nvGrpSpPr>
          <p:cNvPr id="15" name="Group 14">
            <a:extLst>
              <a:ext uri="{FF2B5EF4-FFF2-40B4-BE49-F238E27FC236}">
                <a16:creationId xmlns:a16="http://schemas.microsoft.com/office/drawing/2014/main" id="{018AFF21-6090-DEFA-2398-1F66CF0E7012}"/>
              </a:ext>
            </a:extLst>
          </p:cNvPr>
          <p:cNvGrpSpPr/>
          <p:nvPr/>
        </p:nvGrpSpPr>
        <p:grpSpPr>
          <a:xfrm>
            <a:off x="427284" y="4429957"/>
            <a:ext cx="5413859" cy="2293386"/>
            <a:chOff x="200015" y="4487106"/>
            <a:chExt cx="6203430" cy="2135638"/>
          </a:xfrm>
        </p:grpSpPr>
        <p:pic>
          <p:nvPicPr>
            <p:cNvPr id="2" name="Picture 3" descr="Table&#10;&#10;Description automatically generated">
              <a:extLst>
                <a:ext uri="{FF2B5EF4-FFF2-40B4-BE49-F238E27FC236}">
                  <a16:creationId xmlns:a16="http://schemas.microsoft.com/office/drawing/2014/main" id="{42F62EC2-6F53-AEFD-180A-87580A3BF7F3}"/>
                </a:ext>
              </a:extLst>
            </p:cNvPr>
            <p:cNvPicPr>
              <a:picLocks noChangeAspect="1"/>
            </p:cNvPicPr>
            <p:nvPr/>
          </p:nvPicPr>
          <p:blipFill rotWithShape="1">
            <a:blip r:embed="rId7"/>
            <a:srcRect b="38835"/>
            <a:stretch/>
          </p:blipFill>
          <p:spPr>
            <a:xfrm>
              <a:off x="200015" y="4487106"/>
              <a:ext cx="3106589" cy="2135638"/>
            </a:xfrm>
            <a:prstGeom prst="rect">
              <a:avLst/>
            </a:prstGeom>
          </p:spPr>
        </p:pic>
        <p:pic>
          <p:nvPicPr>
            <p:cNvPr id="13" name="Picture 3" descr="Table&#10;&#10;Description automatically generated">
              <a:extLst>
                <a:ext uri="{FF2B5EF4-FFF2-40B4-BE49-F238E27FC236}">
                  <a16:creationId xmlns:a16="http://schemas.microsoft.com/office/drawing/2014/main" id="{6438E889-FB3A-EAC4-5EA0-BA061635DB17}"/>
                </a:ext>
              </a:extLst>
            </p:cNvPr>
            <p:cNvPicPr>
              <a:picLocks noChangeAspect="1"/>
            </p:cNvPicPr>
            <p:nvPr/>
          </p:nvPicPr>
          <p:blipFill rotWithShape="1">
            <a:blip r:embed="rId7"/>
            <a:srcRect t="61607"/>
            <a:stretch/>
          </p:blipFill>
          <p:spPr>
            <a:xfrm>
              <a:off x="3296856" y="4651900"/>
              <a:ext cx="3106589" cy="1340528"/>
            </a:xfrm>
            <a:prstGeom prst="rect">
              <a:avLst/>
            </a:prstGeom>
          </p:spPr>
        </p:pic>
        <p:pic>
          <p:nvPicPr>
            <p:cNvPr id="14" name="Picture 3" descr="Table&#10;&#10;Description automatically generated">
              <a:extLst>
                <a:ext uri="{FF2B5EF4-FFF2-40B4-BE49-F238E27FC236}">
                  <a16:creationId xmlns:a16="http://schemas.microsoft.com/office/drawing/2014/main" id="{68F3DDA6-467D-9E2D-DA7A-9A05823152A5}"/>
                </a:ext>
              </a:extLst>
            </p:cNvPr>
            <p:cNvPicPr>
              <a:picLocks noChangeAspect="1"/>
            </p:cNvPicPr>
            <p:nvPr/>
          </p:nvPicPr>
          <p:blipFill rotWithShape="1">
            <a:blip r:embed="rId7"/>
            <a:srcRect b="95535"/>
            <a:stretch/>
          </p:blipFill>
          <p:spPr>
            <a:xfrm>
              <a:off x="3296855" y="4493937"/>
              <a:ext cx="3106589" cy="155916"/>
            </a:xfrm>
            <a:prstGeom prst="rect">
              <a:avLst/>
            </a:prstGeom>
          </p:spPr>
        </p:pic>
      </p:grpSp>
      <p:sp>
        <p:nvSpPr>
          <p:cNvPr id="16" name="Arrow: Down 15">
            <a:extLst>
              <a:ext uri="{FF2B5EF4-FFF2-40B4-BE49-F238E27FC236}">
                <a16:creationId xmlns:a16="http://schemas.microsoft.com/office/drawing/2014/main" id="{628683A5-5A14-530E-A3D9-741553944EEC}"/>
              </a:ext>
            </a:extLst>
          </p:cNvPr>
          <p:cNvSpPr/>
          <p:nvPr/>
        </p:nvSpPr>
        <p:spPr>
          <a:xfrm rot="10800000">
            <a:off x="2462303" y="3796730"/>
            <a:ext cx="396306" cy="555930"/>
          </a:xfrm>
          <a:prstGeom prst="downArrow">
            <a:avLst/>
          </a:prstGeom>
          <a:solidFill>
            <a:srgbClr val="009FE3"/>
          </a:solidFill>
          <a:ln>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562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M</a:t>
            </a:r>
            <a:r>
              <a:rPr lang="en-GB" sz="4000" b="1" dirty="0">
                <a:solidFill>
                  <a:srgbClr val="000000"/>
                </a:solidFill>
                <a:latin typeface="Arial"/>
                <a:ea typeface="+mj-lt"/>
                <a:cs typeface="Arial"/>
              </a:rPr>
              <a:t>OTION SYNTHESIS</a:t>
            </a:r>
            <a:endParaRPr lang="en-GB" sz="4000" dirty="0">
              <a:ea typeface="+mj-lt"/>
              <a:cs typeface="+mj-lt"/>
            </a:endParaRPr>
          </a:p>
        </p:txBody>
      </p:sp>
      <p:pic>
        <p:nvPicPr>
          <p:cNvPr id="3" name="Picture 5" descr="Diagram, timeline&#10;&#10;Description automatically generated">
            <a:extLst>
              <a:ext uri="{FF2B5EF4-FFF2-40B4-BE49-F238E27FC236}">
                <a16:creationId xmlns:a16="http://schemas.microsoft.com/office/drawing/2014/main" id="{22033F5D-B86A-0A69-5180-AF0B233DDA46}"/>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C4212100-CF5B-2D47-4D69-4DAD50CE55DE}"/>
              </a:ext>
            </a:extLst>
          </p:cNvPr>
          <p:cNvSpPr/>
          <p:nvPr/>
        </p:nvSpPr>
        <p:spPr>
          <a:xfrm>
            <a:off x="11070382" y="174970"/>
            <a:ext cx="980091"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CDC9428-33A1-F581-6004-7E19CD4A0FBC}"/>
              </a:ext>
            </a:extLst>
          </p:cNvPr>
          <p:cNvSpPr/>
          <p:nvPr/>
        </p:nvSpPr>
        <p:spPr>
          <a:xfrm>
            <a:off x="11647524" y="532282"/>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2">
            <a:extLst>
              <a:ext uri="{FF2B5EF4-FFF2-40B4-BE49-F238E27FC236}">
                <a16:creationId xmlns:a16="http://schemas.microsoft.com/office/drawing/2014/main" id="{2F765FA2-0821-0743-D5F9-9D3F2D216DDF}"/>
              </a:ext>
            </a:extLst>
          </p:cNvPr>
          <p:cNvSpPr txBox="1">
            <a:spLocks/>
          </p:cNvSpPr>
          <p:nvPr/>
        </p:nvSpPr>
        <p:spPr>
          <a:xfrm>
            <a:off x="447482" y="1897623"/>
            <a:ext cx="5646166" cy="3943737"/>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Generate new set of LMA Features</a:t>
            </a:r>
          </a:p>
          <a:p>
            <a:endParaRPr lang="en-GB" dirty="0">
              <a:latin typeface="Arial"/>
              <a:cs typeface="Calibri"/>
            </a:endParaRPr>
          </a:p>
          <a:p>
            <a:r>
              <a:rPr lang="en-GB" dirty="0">
                <a:latin typeface="Arial"/>
                <a:cs typeface="Calibri"/>
              </a:rPr>
              <a:t>Compute new desired positions/rotations for core joints</a:t>
            </a:r>
          </a:p>
          <a:p>
            <a:pPr marL="0" indent="0">
              <a:buNone/>
            </a:pPr>
            <a:endParaRPr lang="en-GB" dirty="0">
              <a:latin typeface="Arial"/>
              <a:cs typeface="Calibri"/>
            </a:endParaRPr>
          </a:p>
          <a:p>
            <a:r>
              <a:rPr lang="en-GB" dirty="0">
                <a:latin typeface="Arial"/>
                <a:cs typeface="Calibri"/>
              </a:rPr>
              <a:t>6 Heuristic Rules</a:t>
            </a:r>
          </a:p>
          <a:p>
            <a:endParaRPr lang="en-GB" dirty="0">
              <a:latin typeface="Arial"/>
              <a:cs typeface="Calibri"/>
            </a:endParaRPr>
          </a:p>
          <a:p>
            <a:r>
              <a:rPr lang="en-GB" dirty="0">
                <a:latin typeface="Arial"/>
                <a:cs typeface="Calibri"/>
              </a:rPr>
              <a:t>Coefficients to represent the difference between Baseline's and Generated LMA Features</a:t>
            </a:r>
          </a:p>
        </p:txBody>
      </p:sp>
      <p:pic>
        <p:nvPicPr>
          <p:cNvPr id="22" name="Picture 22" descr="A picture containing clock, watch&#10;&#10;Description automatically generated">
            <a:extLst>
              <a:ext uri="{FF2B5EF4-FFF2-40B4-BE49-F238E27FC236}">
                <a16:creationId xmlns:a16="http://schemas.microsoft.com/office/drawing/2014/main" id="{38228EDE-9A53-DF6E-4559-1981144E5EEF}"/>
              </a:ext>
            </a:extLst>
          </p:cNvPr>
          <p:cNvPicPr>
            <a:picLocks noChangeAspect="1"/>
          </p:cNvPicPr>
          <p:nvPr/>
        </p:nvPicPr>
        <p:blipFill>
          <a:blip r:embed="rId4"/>
          <a:stretch>
            <a:fillRect/>
          </a:stretch>
        </p:blipFill>
        <p:spPr>
          <a:xfrm>
            <a:off x="1825385" y="5693883"/>
            <a:ext cx="2114550" cy="904875"/>
          </a:xfrm>
          <a:prstGeom prst="rect">
            <a:avLst/>
          </a:prstGeom>
        </p:spPr>
      </p:pic>
      <p:pic>
        <p:nvPicPr>
          <p:cNvPr id="4" name="Picture 3">
            <a:extLst>
              <a:ext uri="{FF2B5EF4-FFF2-40B4-BE49-F238E27FC236}">
                <a16:creationId xmlns:a16="http://schemas.microsoft.com/office/drawing/2014/main" id="{AEBAA226-F136-02D6-DA36-9373EAA01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3912" y="1337728"/>
            <a:ext cx="5648371" cy="2560595"/>
          </a:xfrm>
          <a:prstGeom prst="rect">
            <a:avLst/>
          </a:prstGeom>
        </p:spPr>
      </p:pic>
      <p:pic>
        <p:nvPicPr>
          <p:cNvPr id="8" name="Picture 7" descr="Chart, bar chart&#10;&#10;Description automatically generated">
            <a:extLst>
              <a:ext uri="{FF2B5EF4-FFF2-40B4-BE49-F238E27FC236}">
                <a16:creationId xmlns:a16="http://schemas.microsoft.com/office/drawing/2014/main" id="{B95FB3AE-1D5E-7758-0E54-D0E7692772DC}"/>
              </a:ext>
            </a:extLst>
          </p:cNvPr>
          <p:cNvPicPr>
            <a:picLocks noChangeAspect="1"/>
          </p:cNvPicPr>
          <p:nvPr/>
        </p:nvPicPr>
        <p:blipFill>
          <a:blip r:embed="rId6"/>
          <a:stretch>
            <a:fillRect/>
          </a:stretch>
        </p:blipFill>
        <p:spPr>
          <a:xfrm>
            <a:off x="8468748" y="4138602"/>
            <a:ext cx="2930729" cy="2460156"/>
          </a:xfrm>
          <a:prstGeom prst="rect">
            <a:avLst/>
          </a:prstGeom>
        </p:spPr>
      </p:pic>
      <p:sp>
        <p:nvSpPr>
          <p:cNvPr id="12" name="Arrow: Down 11">
            <a:extLst>
              <a:ext uri="{FF2B5EF4-FFF2-40B4-BE49-F238E27FC236}">
                <a16:creationId xmlns:a16="http://schemas.microsoft.com/office/drawing/2014/main" id="{6FA10229-6A48-14E7-3F76-6A38EF4B82E7}"/>
              </a:ext>
            </a:extLst>
          </p:cNvPr>
          <p:cNvSpPr/>
          <p:nvPr/>
        </p:nvSpPr>
        <p:spPr>
          <a:xfrm rot="10800000">
            <a:off x="9614517" y="3450000"/>
            <a:ext cx="639192" cy="896645"/>
          </a:xfrm>
          <a:prstGeom prst="downArrow">
            <a:avLst/>
          </a:prstGeom>
          <a:solidFill>
            <a:srgbClr val="009FE3"/>
          </a:solidFill>
          <a:ln>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6445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M</a:t>
            </a:r>
            <a:r>
              <a:rPr lang="en-GB" sz="4000" b="1" dirty="0">
                <a:solidFill>
                  <a:srgbClr val="000000"/>
                </a:solidFill>
                <a:latin typeface="Arial"/>
                <a:ea typeface="+mj-lt"/>
                <a:cs typeface="Arial"/>
              </a:rPr>
              <a:t>OTION SYNTHESIS</a:t>
            </a:r>
            <a:endParaRPr lang="en-GB" sz="4000" dirty="0">
              <a:ea typeface="+mj-lt"/>
              <a:cs typeface="+mj-lt"/>
            </a:endParaRPr>
          </a:p>
        </p:txBody>
      </p:sp>
      <p:pic>
        <p:nvPicPr>
          <p:cNvPr id="3" name="Picture 5" descr="Diagram, timeline&#10;&#10;Description automatically generated">
            <a:extLst>
              <a:ext uri="{FF2B5EF4-FFF2-40B4-BE49-F238E27FC236}">
                <a16:creationId xmlns:a16="http://schemas.microsoft.com/office/drawing/2014/main" id="{DEA45D2B-5501-AAED-4F7E-8FEE6771F5FD}"/>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4187A0E6-9457-D5A2-E30E-0727D7363790}"/>
              </a:ext>
            </a:extLst>
          </p:cNvPr>
          <p:cNvSpPr/>
          <p:nvPr/>
        </p:nvSpPr>
        <p:spPr>
          <a:xfrm>
            <a:off x="11070382" y="174970"/>
            <a:ext cx="980091"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11F6CA6-047F-20A0-8D0D-F5234D3385BA}"/>
              </a:ext>
            </a:extLst>
          </p:cNvPr>
          <p:cNvSpPr/>
          <p:nvPr/>
        </p:nvSpPr>
        <p:spPr>
          <a:xfrm>
            <a:off x="11111815" y="250573"/>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7" descr="A picture containing text&#10;&#10;Description automatically generated">
            <a:extLst>
              <a:ext uri="{FF2B5EF4-FFF2-40B4-BE49-F238E27FC236}">
                <a16:creationId xmlns:a16="http://schemas.microsoft.com/office/drawing/2014/main" id="{7ADD715B-4CDD-FDA2-A5EB-13DD41F3D41F}"/>
              </a:ext>
            </a:extLst>
          </p:cNvPr>
          <p:cNvPicPr>
            <a:picLocks noChangeAspect="1"/>
          </p:cNvPicPr>
          <p:nvPr/>
        </p:nvPicPr>
        <p:blipFill>
          <a:blip r:embed="rId4"/>
          <a:stretch>
            <a:fillRect/>
          </a:stretch>
        </p:blipFill>
        <p:spPr>
          <a:xfrm>
            <a:off x="912469" y="4283731"/>
            <a:ext cx="4629160" cy="1811210"/>
          </a:xfrm>
          <a:prstGeom prst="rect">
            <a:avLst/>
          </a:prstGeom>
        </p:spPr>
      </p:pic>
      <p:pic>
        <p:nvPicPr>
          <p:cNvPr id="8" name="Picture 9" descr="A picture containing text&#10;&#10;Description automatically generated">
            <a:extLst>
              <a:ext uri="{FF2B5EF4-FFF2-40B4-BE49-F238E27FC236}">
                <a16:creationId xmlns:a16="http://schemas.microsoft.com/office/drawing/2014/main" id="{283D9666-BB3C-D420-884C-476DA7E82C28}"/>
              </a:ext>
            </a:extLst>
          </p:cNvPr>
          <p:cNvPicPr>
            <a:picLocks noChangeAspect="1"/>
          </p:cNvPicPr>
          <p:nvPr/>
        </p:nvPicPr>
        <p:blipFill>
          <a:blip r:embed="rId5"/>
          <a:stretch>
            <a:fillRect/>
          </a:stretch>
        </p:blipFill>
        <p:spPr>
          <a:xfrm>
            <a:off x="912469" y="1435318"/>
            <a:ext cx="4629160" cy="1811210"/>
          </a:xfrm>
          <a:prstGeom prst="rect">
            <a:avLst/>
          </a:prstGeom>
        </p:spPr>
      </p:pic>
      <p:pic>
        <p:nvPicPr>
          <p:cNvPr id="10" name="Picture 10" descr="A picture containing chart&#10;&#10;Description automatically generated">
            <a:extLst>
              <a:ext uri="{FF2B5EF4-FFF2-40B4-BE49-F238E27FC236}">
                <a16:creationId xmlns:a16="http://schemas.microsoft.com/office/drawing/2014/main" id="{832A86B5-BDCC-A54C-2EAD-23F2B126107E}"/>
              </a:ext>
            </a:extLst>
          </p:cNvPr>
          <p:cNvPicPr>
            <a:picLocks noChangeAspect="1"/>
          </p:cNvPicPr>
          <p:nvPr/>
        </p:nvPicPr>
        <p:blipFill rotWithShape="1">
          <a:blip r:embed="rId6"/>
          <a:srcRect r="50444" b="448"/>
          <a:stretch/>
        </p:blipFill>
        <p:spPr>
          <a:xfrm>
            <a:off x="6704030" y="1635253"/>
            <a:ext cx="3944327" cy="2091767"/>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9A8A1022-9893-BB4B-D5B7-D5A5AE30A699}"/>
              </a:ext>
            </a:extLst>
          </p:cNvPr>
          <p:cNvPicPr>
            <a:picLocks noChangeAspect="1"/>
          </p:cNvPicPr>
          <p:nvPr/>
        </p:nvPicPr>
        <p:blipFill rotWithShape="1">
          <a:blip r:embed="rId6"/>
          <a:srcRect l="49990" r="-99" b="373"/>
          <a:stretch/>
        </p:blipFill>
        <p:spPr>
          <a:xfrm>
            <a:off x="6660038" y="3784045"/>
            <a:ext cx="3988333" cy="2093334"/>
          </a:xfrm>
          <a:prstGeom prst="rect">
            <a:avLst/>
          </a:prstGeom>
        </p:spPr>
      </p:pic>
      <p:sp>
        <p:nvSpPr>
          <p:cNvPr id="13" name="Rectangle 12">
            <a:extLst>
              <a:ext uri="{FF2B5EF4-FFF2-40B4-BE49-F238E27FC236}">
                <a16:creationId xmlns:a16="http://schemas.microsoft.com/office/drawing/2014/main" id="{A96EC546-F955-18B2-CDBE-F9817F8A75D2}"/>
              </a:ext>
            </a:extLst>
          </p:cNvPr>
          <p:cNvSpPr/>
          <p:nvPr/>
        </p:nvSpPr>
        <p:spPr>
          <a:xfrm>
            <a:off x="4143499" y="1400056"/>
            <a:ext cx="1595107" cy="1877582"/>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D43EB92-7A1B-05D5-2A68-9DDF175D350C}"/>
              </a:ext>
            </a:extLst>
          </p:cNvPr>
          <p:cNvSpPr/>
          <p:nvPr/>
        </p:nvSpPr>
        <p:spPr>
          <a:xfrm>
            <a:off x="4143499" y="4194841"/>
            <a:ext cx="1679056" cy="2077768"/>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063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C</a:t>
            </a:r>
            <a:r>
              <a:rPr lang="en-GB" sz="4000" b="1" dirty="0">
                <a:solidFill>
                  <a:srgbClr val="000000"/>
                </a:solidFill>
                <a:latin typeface="Arial"/>
                <a:ea typeface="+mj-lt"/>
                <a:cs typeface="Arial"/>
              </a:rPr>
              <a:t>ONCLUSION</a:t>
            </a:r>
            <a:endParaRPr lang="en-GB" sz="4000" dirty="0">
              <a:ea typeface="+mj-lt"/>
              <a:cs typeface="+mj-lt"/>
            </a:endParaRPr>
          </a:p>
        </p:txBody>
      </p:sp>
      <p:pic>
        <p:nvPicPr>
          <p:cNvPr id="3" name="Picture 7" descr="Graphical user interface&#10;&#10;Description automatically generated">
            <a:extLst>
              <a:ext uri="{FF2B5EF4-FFF2-40B4-BE49-F238E27FC236}">
                <a16:creationId xmlns:a16="http://schemas.microsoft.com/office/drawing/2014/main" id="{56817167-9190-6626-8843-C4B654CB6F09}"/>
              </a:ext>
            </a:extLst>
          </p:cNvPr>
          <p:cNvPicPr>
            <a:picLocks noChangeAspect="1"/>
          </p:cNvPicPr>
          <p:nvPr/>
        </p:nvPicPr>
        <p:blipFill>
          <a:blip r:embed="rId3"/>
          <a:stretch>
            <a:fillRect/>
          </a:stretch>
        </p:blipFill>
        <p:spPr>
          <a:xfrm>
            <a:off x="6653246" y="3914237"/>
            <a:ext cx="5236322" cy="2739508"/>
          </a:xfrm>
          <a:prstGeom prst="rect">
            <a:avLst/>
          </a:prstGeom>
        </p:spPr>
      </p:pic>
      <p:pic>
        <p:nvPicPr>
          <p:cNvPr id="10" name="Picture 12">
            <a:extLst>
              <a:ext uri="{FF2B5EF4-FFF2-40B4-BE49-F238E27FC236}">
                <a16:creationId xmlns:a16="http://schemas.microsoft.com/office/drawing/2014/main" id="{0B98113C-DD5B-DB5B-7FE8-FF1705E60EC0}"/>
              </a:ext>
            </a:extLst>
          </p:cNvPr>
          <p:cNvPicPr>
            <a:picLocks noChangeAspect="1"/>
          </p:cNvPicPr>
          <p:nvPr/>
        </p:nvPicPr>
        <p:blipFill>
          <a:blip r:embed="rId4"/>
          <a:stretch>
            <a:fillRect/>
          </a:stretch>
        </p:blipFill>
        <p:spPr>
          <a:xfrm>
            <a:off x="6650253" y="733839"/>
            <a:ext cx="5244402" cy="2960726"/>
          </a:xfrm>
          <a:prstGeom prst="rect">
            <a:avLst/>
          </a:prstGeom>
        </p:spPr>
      </p:pic>
      <p:sp>
        <p:nvSpPr>
          <p:cNvPr id="6" name="Content Placeholder 2">
            <a:extLst>
              <a:ext uri="{FF2B5EF4-FFF2-40B4-BE49-F238E27FC236}">
                <a16:creationId xmlns:a16="http://schemas.microsoft.com/office/drawing/2014/main" id="{979D524E-245A-404C-88B9-CC2E236329E5}"/>
              </a:ext>
            </a:extLst>
          </p:cNvPr>
          <p:cNvSpPr txBox="1">
            <a:spLocks/>
          </p:cNvSpPr>
          <p:nvPr/>
        </p:nvSpPr>
        <p:spPr>
          <a:xfrm>
            <a:off x="286042" y="1271233"/>
            <a:ext cx="6065912" cy="538251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latin typeface="Arial"/>
                <a:cs typeface="Calibri"/>
              </a:rPr>
              <a:t>Automatic System for </a:t>
            </a:r>
            <a:r>
              <a:rPr lang="en-GB" sz="2400" b="1" dirty="0">
                <a:latin typeface="Arial"/>
                <a:cs typeface="Calibri"/>
              </a:rPr>
              <a:t>Emotionally Expressive Motion Synthesis </a:t>
            </a:r>
            <a:r>
              <a:rPr lang="en-GB" sz="2400" dirty="0">
                <a:latin typeface="Arial"/>
                <a:cs typeface="Calibri"/>
              </a:rPr>
              <a:t>of Locomotion Animations</a:t>
            </a:r>
          </a:p>
          <a:p>
            <a:pPr marL="0" indent="0">
              <a:buNone/>
            </a:pPr>
            <a:endParaRPr lang="en-GB" sz="1100" dirty="0">
              <a:latin typeface="Arial"/>
              <a:cs typeface="Calibri"/>
            </a:endParaRPr>
          </a:p>
          <a:p>
            <a:r>
              <a:rPr lang="en-GB" sz="2400" dirty="0">
                <a:latin typeface="Arial"/>
                <a:cs typeface="Calibri"/>
              </a:rPr>
              <a:t>Works with both </a:t>
            </a:r>
            <a:r>
              <a:rPr lang="en-GB" sz="2400" b="1" dirty="0">
                <a:latin typeface="Arial"/>
                <a:cs typeface="Calibri"/>
              </a:rPr>
              <a:t>Kinematic</a:t>
            </a:r>
            <a:r>
              <a:rPr lang="en-GB" sz="2400" dirty="0">
                <a:latin typeface="Arial"/>
                <a:cs typeface="Calibri"/>
              </a:rPr>
              <a:t> and </a:t>
            </a:r>
            <a:r>
              <a:rPr lang="en-GB" sz="2400" b="1" dirty="0">
                <a:latin typeface="Arial"/>
                <a:cs typeface="Calibri"/>
              </a:rPr>
              <a:t>Policy-Based</a:t>
            </a:r>
            <a:r>
              <a:rPr lang="en-GB" sz="2400" dirty="0">
                <a:latin typeface="Arial"/>
                <a:cs typeface="Calibri"/>
              </a:rPr>
              <a:t> Physics-Enabled Character </a:t>
            </a:r>
            <a:r>
              <a:rPr lang="en-GB" sz="2400" b="1" dirty="0">
                <a:latin typeface="Arial"/>
                <a:cs typeface="Calibri"/>
              </a:rPr>
              <a:t>Controllers</a:t>
            </a:r>
          </a:p>
          <a:p>
            <a:pPr marL="0" indent="0">
              <a:buNone/>
            </a:pPr>
            <a:endParaRPr lang="en-GB" sz="1050" dirty="0">
              <a:latin typeface="Arial"/>
              <a:cs typeface="Calibri"/>
            </a:endParaRPr>
          </a:p>
          <a:p>
            <a:r>
              <a:rPr lang="en-GB" sz="2400" dirty="0">
                <a:latin typeface="Arial"/>
                <a:cs typeface="Calibri"/>
              </a:rPr>
              <a:t>Emotions specified using the </a:t>
            </a:r>
            <a:r>
              <a:rPr lang="en-GB" sz="2400" b="1" dirty="0">
                <a:latin typeface="Arial"/>
                <a:cs typeface="Calibri"/>
              </a:rPr>
              <a:t>PAD Model</a:t>
            </a:r>
          </a:p>
          <a:p>
            <a:pPr marL="0" indent="0">
              <a:buNone/>
            </a:pPr>
            <a:endParaRPr lang="en-GB" sz="1050" dirty="0">
              <a:latin typeface="Arial"/>
              <a:cs typeface="Calibri"/>
            </a:endParaRPr>
          </a:p>
          <a:p>
            <a:r>
              <a:rPr lang="en-GB" sz="2400" b="1" dirty="0">
                <a:latin typeface="Arial"/>
                <a:cs typeface="Calibri"/>
              </a:rPr>
              <a:t>Emotional Prediction </a:t>
            </a:r>
            <a:r>
              <a:rPr lang="en-GB" sz="2400" dirty="0">
                <a:latin typeface="Arial"/>
                <a:cs typeface="Calibri"/>
              </a:rPr>
              <a:t>and </a:t>
            </a:r>
            <a:r>
              <a:rPr lang="en-GB" sz="2400" b="1" dirty="0">
                <a:latin typeface="Arial"/>
                <a:cs typeface="Calibri"/>
              </a:rPr>
              <a:t>Motion Synthesis </a:t>
            </a:r>
            <a:r>
              <a:rPr lang="en-GB" sz="2400" dirty="0">
                <a:latin typeface="Arial"/>
                <a:cs typeface="Calibri"/>
              </a:rPr>
              <a:t>in </a:t>
            </a:r>
            <a:r>
              <a:rPr lang="en-GB" sz="2400" b="1" dirty="0">
                <a:latin typeface="Arial"/>
                <a:cs typeface="Calibri"/>
              </a:rPr>
              <a:t>Real Time</a:t>
            </a:r>
          </a:p>
          <a:p>
            <a:pPr marL="0" indent="0">
              <a:buNone/>
            </a:pPr>
            <a:endParaRPr lang="en-GB" sz="1050" dirty="0">
              <a:latin typeface="Arial"/>
              <a:cs typeface="Calibri"/>
            </a:endParaRPr>
          </a:p>
          <a:p>
            <a:r>
              <a:rPr lang="en-GB" sz="2400" dirty="0">
                <a:latin typeface="Arial"/>
                <a:cs typeface="Calibri"/>
              </a:rPr>
              <a:t>Quality of synthesized motions validated through </a:t>
            </a:r>
            <a:r>
              <a:rPr lang="en-GB" sz="2400" b="1" dirty="0">
                <a:latin typeface="Arial"/>
                <a:cs typeface="Calibri"/>
              </a:rPr>
              <a:t>User Tests</a:t>
            </a:r>
          </a:p>
        </p:txBody>
      </p:sp>
    </p:spTree>
    <p:extLst>
      <p:ext uri="{BB962C8B-B14F-4D97-AF65-F5344CB8AC3E}">
        <p14:creationId xmlns:p14="http://schemas.microsoft.com/office/powerpoint/2010/main" val="27336367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1309</TotalTime>
  <Words>1651</Words>
  <Application>Microsoft Office PowerPoint</Application>
  <PresentationFormat>Widescreen</PresentationFormat>
  <Paragraphs>123</Paragraphs>
  <Slides>10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Emotionally Expressive Motion Controller for Virtual Character Locomotion Animations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Diogo Silva</cp:lastModifiedBy>
  <cp:revision>1952</cp:revision>
  <dcterms:created xsi:type="dcterms:W3CDTF">2022-11-05T12:21:28Z</dcterms:created>
  <dcterms:modified xsi:type="dcterms:W3CDTF">2022-11-30T12:50:13Z</dcterms:modified>
</cp:coreProperties>
</file>